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3" r:id="rId1"/>
  </p:sldMasterIdLst>
  <p:notesMasterIdLst>
    <p:notesMasterId r:id="rId20"/>
  </p:notesMasterIdLst>
  <p:sldIdLst>
    <p:sldId id="256" r:id="rId2"/>
    <p:sldId id="269" r:id="rId3"/>
    <p:sldId id="257" r:id="rId4"/>
    <p:sldId id="268" r:id="rId5"/>
    <p:sldId id="260" r:id="rId6"/>
    <p:sldId id="264" r:id="rId7"/>
    <p:sldId id="258" r:id="rId8"/>
    <p:sldId id="271" r:id="rId9"/>
    <p:sldId id="272" r:id="rId10"/>
    <p:sldId id="261" r:id="rId11"/>
    <p:sldId id="266" r:id="rId12"/>
    <p:sldId id="262" r:id="rId13"/>
    <p:sldId id="273" r:id="rId14"/>
    <p:sldId id="274" r:id="rId15"/>
    <p:sldId id="265" r:id="rId16"/>
    <p:sldId id="275" r:id="rId17"/>
    <p:sldId id="267" r:id="rId18"/>
    <p:sldId id="270" r:id="rId19"/>
  </p:sldIdLst>
  <p:sldSz cx="12192000" cy="6858000"/>
  <p:notesSz cx="6858000" cy="91440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9" autoAdjust="0"/>
    <p:restoredTop sz="95405" autoAdjust="0"/>
  </p:normalViewPr>
  <p:slideViewPr>
    <p:cSldViewPr snapToGrid="0">
      <p:cViewPr varScale="1">
        <p:scale>
          <a:sx n="67" d="100"/>
          <a:sy n="67" d="100"/>
        </p:scale>
        <p:origin x="56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E627A-684B-4856-A23D-A1D453EDD64F}" type="datetimeFigureOut">
              <a:rPr lang="en-US" smtClean="0"/>
              <a:t>8/29/2019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CE78FA-D1F0-45EF-BFC4-E8AC08260C0B}" type="slidenum">
              <a:rPr lang="en-US" smtClean="0"/>
              <a:t>‹#›</a:t>
            </a:fld>
            <a:endParaRPr lang="en-US" dirty="0"/>
          </a:p>
        </p:txBody>
      </p:sp>
    </p:spTree>
    <p:extLst>
      <p:ext uri="{BB962C8B-B14F-4D97-AF65-F5344CB8AC3E}">
        <p14:creationId xmlns:p14="http://schemas.microsoft.com/office/powerpoint/2010/main" val="2572384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CE78FA-D1F0-45EF-BFC4-E8AC08260C0B}" type="slidenum">
              <a:rPr lang="en-US" smtClean="0"/>
              <a:t>1</a:t>
            </a:fld>
            <a:endParaRPr lang="en-US" dirty="0"/>
          </a:p>
        </p:txBody>
      </p:sp>
    </p:spTree>
    <p:extLst>
      <p:ext uri="{BB962C8B-B14F-4D97-AF65-F5344CB8AC3E}">
        <p14:creationId xmlns:p14="http://schemas.microsoft.com/office/powerpoint/2010/main" val="1117484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a:t>
            </a:r>
            <a:r>
              <a:rPr lang="en-US" baseline="0" dirty="0"/>
              <a:t> ESOL mission and vision here.</a:t>
            </a:r>
            <a:endParaRPr lang="en-US" dirty="0"/>
          </a:p>
        </p:txBody>
      </p:sp>
      <p:sp>
        <p:nvSpPr>
          <p:cNvPr id="4" name="Slide Number Placeholder 3"/>
          <p:cNvSpPr>
            <a:spLocks noGrp="1"/>
          </p:cNvSpPr>
          <p:nvPr>
            <p:ph type="sldNum" sz="quarter" idx="10"/>
          </p:nvPr>
        </p:nvSpPr>
        <p:spPr/>
        <p:txBody>
          <a:bodyPr/>
          <a:lstStyle/>
          <a:p>
            <a:fld id="{FBCE78FA-D1F0-45EF-BFC4-E8AC08260C0B}" type="slidenum">
              <a:rPr lang="en-US" smtClean="0"/>
              <a:t>6</a:t>
            </a:fld>
            <a:endParaRPr lang="en-US" dirty="0"/>
          </a:p>
        </p:txBody>
      </p:sp>
    </p:spTree>
    <p:extLst>
      <p:ext uri="{BB962C8B-B14F-4D97-AF65-F5344CB8AC3E}">
        <p14:creationId xmlns:p14="http://schemas.microsoft.com/office/powerpoint/2010/main" val="34598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
            </a:r>
          </a:p>
        </p:txBody>
      </p:sp>
      <p:sp>
        <p:nvSpPr>
          <p:cNvPr id="4" name="Slide Number Placeholder 3"/>
          <p:cNvSpPr>
            <a:spLocks noGrp="1"/>
          </p:cNvSpPr>
          <p:nvPr>
            <p:ph type="sldNum" sz="quarter" idx="10"/>
          </p:nvPr>
        </p:nvSpPr>
        <p:spPr/>
        <p:txBody>
          <a:bodyPr/>
          <a:lstStyle/>
          <a:p>
            <a:fld id="{FBCE78FA-D1F0-45EF-BFC4-E8AC08260C0B}" type="slidenum">
              <a:rPr lang="en-US" smtClean="0"/>
              <a:t>7</a:t>
            </a:fld>
            <a:endParaRPr lang="en-US" dirty="0"/>
          </a:p>
        </p:txBody>
      </p:sp>
    </p:spTree>
    <p:extLst>
      <p:ext uri="{BB962C8B-B14F-4D97-AF65-F5344CB8AC3E}">
        <p14:creationId xmlns:p14="http://schemas.microsoft.com/office/powerpoint/2010/main" val="3915677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
            </a:r>
          </a:p>
        </p:txBody>
      </p:sp>
      <p:sp>
        <p:nvSpPr>
          <p:cNvPr id="4" name="Slide Number Placeholder 3"/>
          <p:cNvSpPr>
            <a:spLocks noGrp="1"/>
          </p:cNvSpPr>
          <p:nvPr>
            <p:ph type="sldNum" sz="quarter" idx="10"/>
          </p:nvPr>
        </p:nvSpPr>
        <p:spPr/>
        <p:txBody>
          <a:bodyPr/>
          <a:lstStyle/>
          <a:p>
            <a:fld id="{FBCE78FA-D1F0-45EF-BFC4-E8AC08260C0B}" type="slidenum">
              <a:rPr lang="en-US" smtClean="0"/>
              <a:t>10</a:t>
            </a:fld>
            <a:endParaRPr lang="en-US" dirty="0"/>
          </a:p>
        </p:txBody>
      </p:sp>
    </p:spTree>
    <p:extLst>
      <p:ext uri="{BB962C8B-B14F-4D97-AF65-F5344CB8AC3E}">
        <p14:creationId xmlns:p14="http://schemas.microsoft.com/office/powerpoint/2010/main" val="2726500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60AE83-AB26-43A6-965E-EAEE2881F160}" type="datetimeFigureOut">
              <a:rPr lang="en-US" smtClean="0"/>
              <a:t>8/29/2019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6619CD-D550-4E71-A6A1-990D119FD362}" type="slidenum">
              <a:rPr lang="en-US" smtClean="0"/>
              <a:t>‹#›</a:t>
            </a:fld>
            <a:endParaRPr lang="en-US" dirty="0"/>
          </a:p>
        </p:txBody>
      </p:sp>
    </p:spTree>
    <p:extLst>
      <p:ext uri="{BB962C8B-B14F-4D97-AF65-F5344CB8AC3E}">
        <p14:creationId xmlns:p14="http://schemas.microsoft.com/office/powerpoint/2010/main" val="400440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60AE83-AB26-43A6-965E-EAEE2881F160}" type="datetimeFigureOut">
              <a:rPr lang="en-US" smtClean="0"/>
              <a:t>8/29/2019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6619CD-D550-4E71-A6A1-990D119FD362}" type="slidenum">
              <a:rPr lang="en-US" smtClean="0"/>
              <a:t>‹#›</a:t>
            </a:fld>
            <a:endParaRPr lang="en-US" dirty="0"/>
          </a:p>
        </p:txBody>
      </p:sp>
    </p:spTree>
    <p:extLst>
      <p:ext uri="{BB962C8B-B14F-4D97-AF65-F5344CB8AC3E}">
        <p14:creationId xmlns:p14="http://schemas.microsoft.com/office/powerpoint/2010/main" val="3368687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E60AE83-AB26-43A6-965E-EAEE2881F160}" type="datetimeFigureOut">
              <a:rPr lang="en-US" smtClean="0"/>
              <a:t>8/29/2019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6619CD-D550-4E71-A6A1-990D119FD362}" type="slidenum">
              <a:rPr lang="en-US" smtClean="0"/>
              <a:t>‹#›</a:t>
            </a:fld>
            <a:endParaRPr lang="en-US" dirty="0"/>
          </a:p>
        </p:txBody>
      </p:sp>
    </p:spTree>
    <p:extLst>
      <p:ext uri="{BB962C8B-B14F-4D97-AF65-F5344CB8AC3E}">
        <p14:creationId xmlns:p14="http://schemas.microsoft.com/office/powerpoint/2010/main" val="715777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E60AE83-AB26-43A6-965E-EAEE2881F160}" type="datetimeFigureOut">
              <a:rPr lang="en-US" smtClean="0"/>
              <a:t>8/29/2019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6619CD-D550-4E71-A6A1-990D119FD362}"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93830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60AE83-AB26-43A6-965E-EAEE2881F160}" type="datetimeFigureOut">
              <a:rPr lang="en-US" smtClean="0"/>
              <a:t>8/29/2019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6619CD-D550-4E71-A6A1-990D119FD362}" type="slidenum">
              <a:rPr lang="en-US" smtClean="0"/>
              <a:t>‹#›</a:t>
            </a:fld>
            <a:endParaRPr lang="en-US" dirty="0"/>
          </a:p>
        </p:txBody>
      </p:sp>
    </p:spTree>
    <p:extLst>
      <p:ext uri="{BB962C8B-B14F-4D97-AF65-F5344CB8AC3E}">
        <p14:creationId xmlns:p14="http://schemas.microsoft.com/office/powerpoint/2010/main" val="3560368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E60AE83-AB26-43A6-965E-EAEE2881F160}" type="datetimeFigureOut">
              <a:rPr lang="en-US" smtClean="0"/>
              <a:t>8/29/2019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6619CD-D550-4E71-A6A1-990D119FD362}" type="slidenum">
              <a:rPr lang="en-US" smtClean="0"/>
              <a:t>‹#›</a:t>
            </a:fld>
            <a:endParaRPr lang="en-US" dirty="0"/>
          </a:p>
        </p:txBody>
      </p:sp>
    </p:spTree>
    <p:extLst>
      <p:ext uri="{BB962C8B-B14F-4D97-AF65-F5344CB8AC3E}">
        <p14:creationId xmlns:p14="http://schemas.microsoft.com/office/powerpoint/2010/main" val="2233875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E60AE83-AB26-43A6-965E-EAEE2881F160}" type="datetimeFigureOut">
              <a:rPr lang="en-US" smtClean="0"/>
              <a:t>8/29/2019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6619CD-D550-4E71-A6A1-990D119FD362}" type="slidenum">
              <a:rPr lang="en-US" smtClean="0"/>
              <a:t>‹#›</a:t>
            </a:fld>
            <a:endParaRPr lang="en-US" dirty="0"/>
          </a:p>
        </p:txBody>
      </p:sp>
    </p:spTree>
    <p:extLst>
      <p:ext uri="{BB962C8B-B14F-4D97-AF65-F5344CB8AC3E}">
        <p14:creationId xmlns:p14="http://schemas.microsoft.com/office/powerpoint/2010/main" val="992791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60AE83-AB26-43A6-965E-EAEE2881F160}" type="datetimeFigureOut">
              <a:rPr lang="en-US" smtClean="0"/>
              <a:t>8/29/2019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6619CD-D550-4E71-A6A1-990D119FD362}" type="slidenum">
              <a:rPr lang="en-US" smtClean="0"/>
              <a:t>‹#›</a:t>
            </a:fld>
            <a:endParaRPr lang="en-US" dirty="0"/>
          </a:p>
        </p:txBody>
      </p:sp>
    </p:spTree>
    <p:extLst>
      <p:ext uri="{BB962C8B-B14F-4D97-AF65-F5344CB8AC3E}">
        <p14:creationId xmlns:p14="http://schemas.microsoft.com/office/powerpoint/2010/main" val="2063583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60AE83-AB26-43A6-965E-EAEE2881F160}" type="datetimeFigureOut">
              <a:rPr lang="en-US" smtClean="0"/>
              <a:t>8/29/2019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6619CD-D550-4E71-A6A1-990D119FD362}" type="slidenum">
              <a:rPr lang="en-US" smtClean="0"/>
              <a:t>‹#›</a:t>
            </a:fld>
            <a:endParaRPr lang="en-US" dirty="0"/>
          </a:p>
        </p:txBody>
      </p:sp>
    </p:spTree>
    <p:extLst>
      <p:ext uri="{BB962C8B-B14F-4D97-AF65-F5344CB8AC3E}">
        <p14:creationId xmlns:p14="http://schemas.microsoft.com/office/powerpoint/2010/main" val="2207275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E60AE83-AB26-43A6-965E-EAEE2881F160}" type="datetimeFigureOut">
              <a:rPr lang="en-US" smtClean="0"/>
              <a:t>8/29/2019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6619CD-D550-4E71-A6A1-990D119FD362}" type="slidenum">
              <a:rPr lang="en-US" smtClean="0"/>
              <a:t>‹#›</a:t>
            </a:fld>
            <a:endParaRPr lang="en-US" dirty="0"/>
          </a:p>
        </p:txBody>
      </p:sp>
    </p:spTree>
    <p:extLst>
      <p:ext uri="{BB962C8B-B14F-4D97-AF65-F5344CB8AC3E}">
        <p14:creationId xmlns:p14="http://schemas.microsoft.com/office/powerpoint/2010/main" val="1239545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60AE83-AB26-43A6-965E-EAEE2881F160}" type="datetimeFigureOut">
              <a:rPr lang="en-US" smtClean="0"/>
              <a:t>8/29/2019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6619CD-D550-4E71-A6A1-990D119FD362}" type="slidenum">
              <a:rPr lang="en-US" smtClean="0"/>
              <a:t>‹#›</a:t>
            </a:fld>
            <a:endParaRPr lang="en-US" dirty="0"/>
          </a:p>
        </p:txBody>
      </p:sp>
    </p:spTree>
    <p:extLst>
      <p:ext uri="{BB962C8B-B14F-4D97-AF65-F5344CB8AC3E}">
        <p14:creationId xmlns:p14="http://schemas.microsoft.com/office/powerpoint/2010/main" val="1121949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60AE83-AB26-43A6-965E-EAEE2881F160}" type="datetimeFigureOut">
              <a:rPr lang="en-US" smtClean="0"/>
              <a:t>8/29/2019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6619CD-D550-4E71-A6A1-990D119FD362}" type="slidenum">
              <a:rPr lang="en-US" smtClean="0"/>
              <a:t>‹#›</a:t>
            </a:fld>
            <a:endParaRPr lang="en-US" dirty="0"/>
          </a:p>
        </p:txBody>
      </p:sp>
    </p:spTree>
    <p:extLst>
      <p:ext uri="{BB962C8B-B14F-4D97-AF65-F5344CB8AC3E}">
        <p14:creationId xmlns:p14="http://schemas.microsoft.com/office/powerpoint/2010/main" val="1591930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60AE83-AB26-43A6-965E-EAEE2881F160}" type="datetimeFigureOut">
              <a:rPr lang="en-US" smtClean="0"/>
              <a:t>8/29/2019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26619CD-D550-4E71-A6A1-990D119FD362}" type="slidenum">
              <a:rPr lang="en-US" smtClean="0"/>
              <a:t>‹#›</a:t>
            </a:fld>
            <a:endParaRPr lang="en-US" dirty="0"/>
          </a:p>
        </p:txBody>
      </p:sp>
    </p:spTree>
    <p:extLst>
      <p:ext uri="{BB962C8B-B14F-4D97-AF65-F5344CB8AC3E}">
        <p14:creationId xmlns:p14="http://schemas.microsoft.com/office/powerpoint/2010/main" val="1271880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E60AE83-AB26-43A6-965E-EAEE2881F160}" type="datetimeFigureOut">
              <a:rPr lang="en-US" smtClean="0"/>
              <a:t>8/29/2019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C26619CD-D550-4E71-A6A1-990D119FD362}" type="slidenum">
              <a:rPr lang="en-US" smtClean="0"/>
              <a:t>‹#›</a:t>
            </a:fld>
            <a:endParaRPr lang="en-US" dirty="0"/>
          </a:p>
        </p:txBody>
      </p:sp>
    </p:spTree>
    <p:extLst>
      <p:ext uri="{BB962C8B-B14F-4D97-AF65-F5344CB8AC3E}">
        <p14:creationId xmlns:p14="http://schemas.microsoft.com/office/powerpoint/2010/main" val="3075966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60AE83-AB26-43A6-965E-EAEE2881F160}" type="datetimeFigureOut">
              <a:rPr lang="en-US" smtClean="0"/>
              <a:t>8/29/2019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C26619CD-D550-4E71-A6A1-990D119FD362}" type="slidenum">
              <a:rPr lang="en-US" smtClean="0"/>
              <a:t>‹#›</a:t>
            </a:fld>
            <a:endParaRPr lang="en-US" dirty="0"/>
          </a:p>
        </p:txBody>
      </p:sp>
    </p:spTree>
    <p:extLst>
      <p:ext uri="{BB962C8B-B14F-4D97-AF65-F5344CB8AC3E}">
        <p14:creationId xmlns:p14="http://schemas.microsoft.com/office/powerpoint/2010/main" val="34387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E60AE83-AB26-43A6-965E-EAEE2881F160}" type="datetimeFigureOut">
              <a:rPr lang="en-US" smtClean="0"/>
              <a:t>8/29/2019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C26619CD-D550-4E71-A6A1-990D119FD362}" type="slidenum">
              <a:rPr lang="en-US" smtClean="0"/>
              <a:t>‹#›</a:t>
            </a:fld>
            <a:endParaRPr lang="en-US" dirty="0"/>
          </a:p>
        </p:txBody>
      </p:sp>
    </p:spTree>
    <p:extLst>
      <p:ext uri="{BB962C8B-B14F-4D97-AF65-F5344CB8AC3E}">
        <p14:creationId xmlns:p14="http://schemas.microsoft.com/office/powerpoint/2010/main" val="2607301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60AE83-AB26-43A6-965E-EAEE2881F160}" type="datetimeFigureOut">
              <a:rPr lang="en-US" smtClean="0"/>
              <a:t>8/29/2019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6619CD-D550-4E71-A6A1-990D119FD362}" type="slidenum">
              <a:rPr lang="en-US" smtClean="0"/>
              <a:t>‹#›</a:t>
            </a:fld>
            <a:endParaRPr lang="en-US" dirty="0"/>
          </a:p>
        </p:txBody>
      </p:sp>
    </p:spTree>
    <p:extLst>
      <p:ext uri="{BB962C8B-B14F-4D97-AF65-F5344CB8AC3E}">
        <p14:creationId xmlns:p14="http://schemas.microsoft.com/office/powerpoint/2010/main" val="123952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E60AE83-AB26-43A6-965E-EAEE2881F160}" type="datetimeFigureOut">
              <a:rPr lang="en-US" smtClean="0"/>
              <a:t>8/29/2019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26619CD-D550-4E71-A6A1-990D119FD362}" type="slidenum">
              <a:rPr lang="en-US" smtClean="0"/>
              <a:t>‹#›</a:t>
            </a:fld>
            <a:endParaRPr lang="en-US" dirty="0"/>
          </a:p>
        </p:txBody>
      </p:sp>
    </p:spTree>
    <p:extLst>
      <p:ext uri="{BB962C8B-B14F-4D97-AF65-F5344CB8AC3E}">
        <p14:creationId xmlns:p14="http://schemas.microsoft.com/office/powerpoint/2010/main" val="1919363836"/>
      </p:ext>
    </p:extLst>
  </p:cSld>
  <p:clrMap bg1="dk1" tx1="lt1" bg2="dk2" tx2="lt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 id="2147483948" r:id="rId15"/>
    <p:sldLayoutId id="2147483949" r:id="rId16"/>
    <p:sldLayoutId id="214748395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hyperlink" Target="http://psesol.weebly.com/" TargetMode="Externa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hyperlink" Target="https://www.scholastic.com/teachers/bookwizard/" TargetMode="Externa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hyperlink" Target="https://www.usalearns.org/" TargetMode="Externa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hyperlink" Target="http://psesol.weebly.com/" TargetMode="Externa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hyperlink" Target="mailto:alice.sodjago@cobbk12.org" TargetMode="Externa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23.jpg"/><Relationship Id="rId4" Type="http://schemas.openxmlformats.org/officeDocument/2006/relationships/hyperlink" Target="mailto:kelly.williams@cobbk12.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hyperlink" Target="http://psesol.weebly.com/" TargetMode="Externa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3.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7.jpeg"/><Relationship Id="rId4" Type="http://schemas.openxmlformats.org/officeDocument/2006/relationships/image" Target="../media/image1.jpeg"/><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fztA8m_4U5A" TargetMode="External"/><Relationship Id="rId1" Type="http://schemas.openxmlformats.org/officeDocument/2006/relationships/tags" Target="../tags/tag10.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3992" y="2529702"/>
            <a:ext cx="5944583" cy="2951155"/>
          </a:xfrm>
          <a:prstGeom prst="rect">
            <a:avLst/>
          </a:prstGeom>
          <a:solidFill>
            <a:schemeClr val="accent1"/>
          </a:solidFill>
        </p:spPr>
      </p:pic>
      <p:sp>
        <p:nvSpPr>
          <p:cNvPr id="5" name="TextBox 4"/>
          <p:cNvSpPr txBox="1"/>
          <p:nvPr/>
        </p:nvSpPr>
        <p:spPr>
          <a:xfrm>
            <a:off x="-309716" y="0"/>
            <a:ext cx="12192000" cy="2554545"/>
          </a:xfrm>
          <a:prstGeom prst="rect">
            <a:avLst/>
          </a:prstGeom>
          <a:noFill/>
        </p:spPr>
        <p:txBody>
          <a:bodyPr wrap="square" rtlCol="0">
            <a:spAutoFit/>
          </a:bodyPr>
          <a:lstStyle/>
          <a:p>
            <a:pPr algn="ctr"/>
            <a:r>
              <a:rPr lang="en-US" sz="4000" b="1" dirty="0">
                <a:latin typeface="LD Pretty" panose="00000400000000000000" pitchFamily="2" charset="0"/>
              </a:rPr>
              <a:t>Powder Springs Elementary School </a:t>
            </a:r>
          </a:p>
          <a:p>
            <a:pPr algn="ctr"/>
            <a:r>
              <a:rPr lang="en-US" sz="4000" b="1" dirty="0">
                <a:latin typeface="LD Pretty" panose="00000400000000000000" pitchFamily="2" charset="0"/>
              </a:rPr>
              <a:t>ESOL Open House</a:t>
            </a:r>
          </a:p>
          <a:p>
            <a:pPr algn="ctr"/>
            <a:r>
              <a:rPr lang="en-US" sz="4000" b="1" dirty="0">
                <a:latin typeface="LD Pretty" panose="00000400000000000000" pitchFamily="2" charset="0"/>
              </a:rPr>
              <a:t>English for Speakers </a:t>
            </a:r>
          </a:p>
          <a:p>
            <a:pPr algn="ctr"/>
            <a:r>
              <a:rPr lang="en-US" sz="4000" b="1" dirty="0">
                <a:latin typeface="LD Pretty" panose="00000400000000000000" pitchFamily="2" charset="0"/>
              </a:rPr>
              <a:t>of Other Languages</a:t>
            </a:r>
          </a:p>
        </p:txBody>
      </p:sp>
      <p:sp>
        <p:nvSpPr>
          <p:cNvPr id="3" name="TextBox 2"/>
          <p:cNvSpPr txBox="1"/>
          <p:nvPr/>
        </p:nvSpPr>
        <p:spPr>
          <a:xfrm>
            <a:off x="1991360" y="5842337"/>
            <a:ext cx="6643165" cy="1015663"/>
          </a:xfrm>
          <a:prstGeom prst="rect">
            <a:avLst/>
          </a:prstGeom>
          <a:noFill/>
        </p:spPr>
        <p:txBody>
          <a:bodyPr wrap="none" rtlCol="0">
            <a:spAutoFit/>
          </a:bodyPr>
          <a:lstStyle/>
          <a:p>
            <a:r>
              <a:rPr lang="en-US" sz="2000" b="1" u="sng" dirty="0"/>
              <a:t>ESOL Teachers</a:t>
            </a:r>
          </a:p>
          <a:p>
            <a:r>
              <a:rPr lang="en-US" sz="2000" b="1" dirty="0"/>
              <a:t>Kelly Williams: Kindergarten, First, and Fourth Grades</a:t>
            </a:r>
          </a:p>
          <a:p>
            <a:r>
              <a:rPr lang="en-US" sz="2000" b="1" dirty="0"/>
              <a:t>Alice Sodjago: Second, Third, and Fifth Grades</a:t>
            </a:r>
          </a:p>
        </p:txBody>
      </p:sp>
      <p:sp>
        <p:nvSpPr>
          <p:cNvPr id="7" name="TextBox 6"/>
          <p:cNvSpPr txBox="1"/>
          <p:nvPr/>
        </p:nvSpPr>
        <p:spPr>
          <a:xfrm>
            <a:off x="4355019" y="5480857"/>
            <a:ext cx="3009863" cy="646331"/>
          </a:xfrm>
          <a:prstGeom prst="rect">
            <a:avLst/>
          </a:prstGeom>
          <a:noFill/>
        </p:spPr>
        <p:txBody>
          <a:bodyPr wrap="none" rtlCol="0">
            <a:spAutoFit/>
          </a:bodyPr>
          <a:lstStyle/>
          <a:p>
            <a:pPr algn="ctr"/>
            <a:r>
              <a:rPr lang="en-US" dirty="0"/>
              <a:t>PSE ESOL Blog</a:t>
            </a:r>
          </a:p>
          <a:p>
            <a:r>
              <a:rPr lang="en-US" dirty="0">
                <a:hlinkClick r:id="rId5"/>
              </a:rPr>
              <a:t>http://psesol.weebly.com/</a:t>
            </a:r>
            <a:endParaRPr lang="en-US" dirty="0"/>
          </a:p>
        </p:txBody>
      </p:sp>
    </p:spTree>
    <p:custDataLst>
      <p:tags r:id="rId1"/>
    </p:custDataLst>
    <p:extLst>
      <p:ext uri="{BB962C8B-B14F-4D97-AF65-F5344CB8AC3E}">
        <p14:creationId xmlns:p14="http://schemas.microsoft.com/office/powerpoint/2010/main" val="4064636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5104" y="0"/>
            <a:ext cx="12192000" cy="707886"/>
          </a:xfrm>
          <a:prstGeom prst="rect">
            <a:avLst/>
          </a:prstGeom>
          <a:noFill/>
        </p:spPr>
        <p:txBody>
          <a:bodyPr wrap="square" rtlCol="0">
            <a:spAutoFit/>
          </a:bodyPr>
          <a:lstStyle/>
          <a:p>
            <a:r>
              <a:rPr lang="en-US" sz="4000" b="1" dirty="0">
                <a:latin typeface="LD Pretty" panose="00000400000000000000" pitchFamily="2" charset="0"/>
              </a:rPr>
              <a:t>What can you do to help your child?</a:t>
            </a:r>
          </a:p>
        </p:txBody>
      </p:sp>
      <p:sp>
        <p:nvSpPr>
          <p:cNvPr id="9" name="TextBox 8"/>
          <p:cNvSpPr txBox="1"/>
          <p:nvPr/>
        </p:nvSpPr>
        <p:spPr>
          <a:xfrm>
            <a:off x="85539" y="1239654"/>
            <a:ext cx="12192000" cy="5509200"/>
          </a:xfrm>
          <a:prstGeom prst="rect">
            <a:avLst/>
          </a:prstGeom>
          <a:noFill/>
        </p:spPr>
        <p:txBody>
          <a:bodyPr wrap="square" rtlCol="0">
            <a:spAutoFit/>
          </a:bodyPr>
          <a:lstStyle/>
          <a:p>
            <a:r>
              <a:rPr lang="en-US" sz="3200" b="1" dirty="0">
                <a:latin typeface="LD Pretty" panose="00000400000000000000" pitchFamily="2" charset="0"/>
              </a:rPr>
              <a:t>Talk to your child.</a:t>
            </a:r>
          </a:p>
          <a:p>
            <a:r>
              <a:rPr lang="en-US" sz="2400" b="1" dirty="0">
                <a:latin typeface="LD Pretty" panose="00000400000000000000" pitchFamily="2" charset="0"/>
              </a:rPr>
              <a:t>	Two languages are better than one!  It is okay to speak to your child in your home language.</a:t>
            </a:r>
          </a:p>
          <a:p>
            <a:endParaRPr lang="en-US" sz="2400" b="1" dirty="0">
              <a:solidFill>
                <a:schemeClr val="accent6">
                  <a:lumMod val="40000"/>
                  <a:lumOff val="60000"/>
                </a:schemeClr>
              </a:solidFill>
              <a:latin typeface="LD Pretty" panose="00000400000000000000" pitchFamily="2" charset="0"/>
            </a:endParaRPr>
          </a:p>
          <a:p>
            <a:r>
              <a:rPr lang="en-US" sz="3200" b="1" dirty="0">
                <a:latin typeface="LD Pretty" panose="00000400000000000000" pitchFamily="2" charset="0"/>
              </a:rPr>
              <a:t>Read with your child.</a:t>
            </a:r>
            <a:r>
              <a:rPr lang="en-US" sz="3200" b="1" dirty="0">
                <a:solidFill>
                  <a:schemeClr val="accent1">
                    <a:lumMod val="60000"/>
                    <a:lumOff val="40000"/>
                  </a:schemeClr>
                </a:solidFill>
                <a:latin typeface="LD Pretty" panose="00000400000000000000" pitchFamily="2" charset="0"/>
              </a:rPr>
              <a:t>  </a:t>
            </a:r>
            <a:br>
              <a:rPr lang="en-US" sz="3200" b="1" dirty="0">
                <a:solidFill>
                  <a:schemeClr val="accent1">
                    <a:lumMod val="60000"/>
                    <a:lumOff val="40000"/>
                  </a:schemeClr>
                </a:solidFill>
                <a:latin typeface="LD Pretty" panose="00000400000000000000" pitchFamily="2" charset="0"/>
              </a:rPr>
            </a:br>
            <a:r>
              <a:rPr lang="en-US" sz="3200" b="1" dirty="0">
                <a:solidFill>
                  <a:schemeClr val="accent1">
                    <a:lumMod val="60000"/>
                    <a:lumOff val="40000"/>
                  </a:schemeClr>
                </a:solidFill>
                <a:latin typeface="LD Pretty" panose="00000400000000000000" pitchFamily="2" charset="0"/>
              </a:rPr>
              <a:t> </a:t>
            </a:r>
            <a:r>
              <a:rPr lang="en-US" sz="2400" b="1" dirty="0">
                <a:latin typeface="LD Pretty" panose="00000400000000000000" pitchFamily="2" charset="0"/>
              </a:rPr>
              <a:t>If you feel more comfortable with your home language, please read to your child in your home language. This will not delay his or her learning of English. Your child should be reading for 20 minutes or more every night. </a:t>
            </a:r>
          </a:p>
          <a:p>
            <a:endParaRPr lang="en-US" sz="2400" b="1" dirty="0">
              <a:latin typeface="LD Pretty" panose="00000400000000000000" pitchFamily="2" charset="0"/>
            </a:endParaRPr>
          </a:p>
          <a:p>
            <a:r>
              <a:rPr lang="en-US" sz="3200" b="1" dirty="0">
                <a:latin typeface="LD Pretty" panose="00000400000000000000" pitchFamily="2" charset="0"/>
              </a:rPr>
              <a:t>Check your child’s agenda daily (and folder on Thursday).</a:t>
            </a:r>
            <a:r>
              <a:rPr lang="en-US" sz="2400" b="1" dirty="0">
                <a:latin typeface="LD Pretty" panose="00000400000000000000" pitchFamily="2" charset="0"/>
              </a:rPr>
              <a:t> </a:t>
            </a:r>
          </a:p>
          <a:p>
            <a:endParaRPr lang="en-US" sz="2400" b="1" dirty="0">
              <a:solidFill>
                <a:schemeClr val="accent6">
                  <a:lumMod val="40000"/>
                  <a:lumOff val="60000"/>
                </a:schemeClr>
              </a:solidFill>
              <a:latin typeface="LD Pretty" panose="00000400000000000000" pitchFamily="2" charset="0"/>
            </a:endParaRPr>
          </a:p>
        </p:txBody>
      </p:sp>
    </p:spTree>
    <p:custDataLst>
      <p:tags r:id="rId1"/>
    </p:custDataLst>
    <p:extLst>
      <p:ext uri="{BB962C8B-B14F-4D97-AF65-F5344CB8AC3E}">
        <p14:creationId xmlns:p14="http://schemas.microsoft.com/office/powerpoint/2010/main" val="2894852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How can I find books on my child’s reading level?</a:t>
            </a:r>
          </a:p>
        </p:txBody>
      </p:sp>
      <p:sp>
        <p:nvSpPr>
          <p:cNvPr id="3" name="Content Placeholder 2"/>
          <p:cNvSpPr>
            <a:spLocks noGrp="1"/>
          </p:cNvSpPr>
          <p:nvPr>
            <p:ph idx="1"/>
          </p:nvPr>
        </p:nvSpPr>
        <p:spPr>
          <a:xfrm>
            <a:off x="677334" y="1930400"/>
            <a:ext cx="8596668" cy="3880773"/>
          </a:xfrm>
        </p:spPr>
        <p:txBody>
          <a:bodyPr>
            <a:noAutofit/>
          </a:bodyPr>
          <a:lstStyle/>
          <a:p>
            <a:r>
              <a:rPr lang="en-US" sz="2400" dirty="0"/>
              <a:t>Ask your child’s homeroom teacher for his/her independent guided reading level, DRA or </a:t>
            </a:r>
            <a:r>
              <a:rPr lang="en-US" sz="2400" dirty="0" err="1"/>
              <a:t>lexile</a:t>
            </a:r>
            <a:r>
              <a:rPr lang="en-US" sz="2400" dirty="0"/>
              <a:t> level.  </a:t>
            </a:r>
          </a:p>
          <a:p>
            <a:r>
              <a:rPr lang="en-US" sz="2400" dirty="0"/>
              <a:t>Go to your local library and tell the library your child’s reading level not the grade level.</a:t>
            </a:r>
          </a:p>
          <a:p>
            <a:r>
              <a:rPr lang="en-US" sz="2400" dirty="0"/>
              <a:t>Students can use their CCSD ID# to check out books at the library.</a:t>
            </a:r>
          </a:p>
          <a:p>
            <a:r>
              <a:rPr lang="en-US" sz="2400" dirty="0"/>
              <a:t>Go to </a:t>
            </a:r>
            <a:r>
              <a:rPr lang="en-US" sz="2400" dirty="0">
                <a:hlinkClick r:id="rId3"/>
              </a:rPr>
              <a:t>https://www.scholastic.com/teachers/bookwizard/</a:t>
            </a:r>
            <a:endParaRPr lang="en-US" sz="2400" dirty="0"/>
          </a:p>
        </p:txBody>
      </p:sp>
    </p:spTree>
    <p:custDataLst>
      <p:tags r:id="rId1"/>
    </p:custDataLst>
    <p:extLst>
      <p:ext uri="{BB962C8B-B14F-4D97-AF65-F5344CB8AC3E}">
        <p14:creationId xmlns:p14="http://schemas.microsoft.com/office/powerpoint/2010/main" val="3140122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3503" y="0"/>
            <a:ext cx="12192000" cy="646331"/>
          </a:xfrm>
          <a:prstGeom prst="rect">
            <a:avLst/>
          </a:prstGeom>
          <a:noFill/>
        </p:spPr>
        <p:txBody>
          <a:bodyPr wrap="square" rtlCol="0">
            <a:spAutoFit/>
          </a:bodyPr>
          <a:lstStyle/>
          <a:p>
            <a:pPr algn="ctr"/>
            <a:r>
              <a:rPr lang="en-US" sz="3600" b="1" u="sng"/>
              <a:t>ESOL Parent Resources</a:t>
            </a:r>
            <a:endParaRPr lang="en-US" sz="3600" dirty="0"/>
          </a:p>
        </p:txBody>
      </p:sp>
      <p:sp>
        <p:nvSpPr>
          <p:cNvPr id="13" name="TextBox 12"/>
          <p:cNvSpPr txBox="1"/>
          <p:nvPr/>
        </p:nvSpPr>
        <p:spPr>
          <a:xfrm>
            <a:off x="-489158" y="3173538"/>
            <a:ext cx="13415375" cy="3908762"/>
          </a:xfrm>
          <a:prstGeom prst="rect">
            <a:avLst/>
          </a:prstGeom>
          <a:noFill/>
        </p:spPr>
        <p:txBody>
          <a:bodyPr wrap="square" rtlCol="0">
            <a:spAutoFit/>
          </a:bodyPr>
          <a:lstStyle/>
          <a:p>
            <a:pPr marL="742950" lvl="1" indent="-285750">
              <a:buFont typeface="Wingdings" panose="05000000000000000000" pitchFamily="2" charset="2"/>
              <a:buChar char="Ø"/>
            </a:pPr>
            <a:r>
              <a:rPr lang="en-US" sz="2000" b="1" dirty="0"/>
              <a:t>Adult ESOL Classes at McEachern United Methodist Church</a:t>
            </a:r>
          </a:p>
          <a:p>
            <a:pPr marL="1200150" lvl="2" indent="-285750">
              <a:buFont typeface="Wingdings" panose="05000000000000000000" pitchFamily="2" charset="2"/>
              <a:buChar char="Ø"/>
            </a:pPr>
            <a:r>
              <a:rPr lang="en-US" sz="2000" b="1" dirty="0"/>
              <a:t>Classes are currently full.  Please call 770-943-3008 in December </a:t>
            </a:r>
          </a:p>
          <a:p>
            <a:pPr lvl="2"/>
            <a:r>
              <a:rPr lang="en-US" sz="2000" b="1" dirty="0"/>
              <a:t>for information about January classes.</a:t>
            </a:r>
          </a:p>
          <a:p>
            <a:pPr marL="742950" lvl="1" indent="-285750">
              <a:buFont typeface="Wingdings" panose="05000000000000000000" pitchFamily="2" charset="2"/>
              <a:buChar char="Ø"/>
            </a:pPr>
            <a:r>
              <a:rPr lang="en-US" sz="2000" b="1" dirty="0"/>
              <a:t>Chattahoochee Technical College</a:t>
            </a:r>
            <a:r>
              <a:rPr lang="en-US" sz="2000" dirty="0"/>
              <a:t>--</a:t>
            </a:r>
            <a:r>
              <a:rPr lang="en-US" sz="2000" b="1" dirty="0"/>
              <a:t>FREE GED Prep and Adult ESOL Classes</a:t>
            </a:r>
          </a:p>
          <a:p>
            <a:pPr marL="1200150" lvl="2" indent="-285750">
              <a:buFont typeface="Wingdings" panose="05000000000000000000" pitchFamily="2" charset="2"/>
              <a:buChar char="Ø"/>
            </a:pPr>
            <a:r>
              <a:rPr lang="en-US" sz="2000" dirty="0"/>
              <a:t>Paulding Campus</a:t>
            </a:r>
            <a:br>
              <a:rPr lang="en-US" sz="2000" dirty="0"/>
            </a:br>
            <a:r>
              <a:rPr lang="en-US" sz="2000" dirty="0"/>
              <a:t>400 Nathan Dean Boulevard</a:t>
            </a:r>
            <a:br>
              <a:rPr lang="en-US" sz="2000" dirty="0"/>
            </a:br>
            <a:r>
              <a:rPr lang="en-US" sz="2000" dirty="0"/>
              <a:t>Dallas, GA 30132</a:t>
            </a:r>
            <a:br>
              <a:rPr lang="en-US" sz="2000" dirty="0"/>
            </a:br>
            <a:r>
              <a:rPr lang="en-US" sz="2000" dirty="0"/>
              <a:t>Phone: 770-443-3615</a:t>
            </a:r>
            <a:br>
              <a:rPr lang="en-US" sz="2000" dirty="0"/>
            </a:br>
            <a:r>
              <a:rPr lang="en-US" sz="2000" dirty="0"/>
              <a:t>Registration Days/Time: Monday and Wednesday from 9:00 a.m. to 12:00 p.m. and 5:00 p.m. to 7:30 p.m.</a:t>
            </a:r>
            <a:endParaRPr lang="en-US" sz="2000" b="1" dirty="0"/>
          </a:p>
          <a:p>
            <a:pPr marL="742950" lvl="1" indent="-285750">
              <a:buFont typeface="Wingdings" panose="05000000000000000000" pitchFamily="2" charset="2"/>
              <a:buChar char="Ø"/>
            </a:pPr>
            <a:r>
              <a:rPr lang="en-US" sz="2000" b="1" dirty="0"/>
              <a:t>USA Learns:  </a:t>
            </a:r>
            <a:r>
              <a:rPr lang="en-US" sz="2000" b="1" dirty="0">
                <a:hlinkClick r:id="rId3"/>
              </a:rPr>
              <a:t>https://www.usalearns.org/</a:t>
            </a:r>
            <a:r>
              <a:rPr lang="en-US" sz="2000" b="1" dirty="0"/>
              <a:t>  Learn English and become a citizen.</a:t>
            </a:r>
            <a:endParaRPr lang="en-US" sz="2000" dirty="0"/>
          </a:p>
          <a:p>
            <a:endParaRPr lang="en-US" sz="28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3020" y="771869"/>
            <a:ext cx="3091021" cy="2276131"/>
          </a:xfrm>
          <a:prstGeom prst="rect">
            <a:avLst/>
          </a:prstGeom>
          <a:ln w="76200">
            <a:solidFill>
              <a:schemeClr val="accent1">
                <a:lumMod val="60000"/>
                <a:lumOff val="40000"/>
              </a:schemeClr>
            </a:solidFill>
          </a:ln>
        </p:spPr>
      </p:pic>
    </p:spTree>
    <p:custDataLst>
      <p:tags r:id="rId1"/>
    </p:custDataLst>
    <p:extLst>
      <p:ext uri="{BB962C8B-B14F-4D97-AF65-F5344CB8AC3E}">
        <p14:creationId xmlns:p14="http://schemas.microsoft.com/office/powerpoint/2010/main" val="4078828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B3DA5-6D7E-495D-836B-6EC05CC35E61}"/>
              </a:ext>
            </a:extLst>
          </p:cNvPr>
          <p:cNvSpPr>
            <a:spLocks noGrp="1"/>
          </p:cNvSpPr>
          <p:nvPr>
            <p:ph type="title"/>
          </p:nvPr>
        </p:nvSpPr>
        <p:spPr>
          <a:xfrm>
            <a:off x="6094105" y="802955"/>
            <a:ext cx="4977976" cy="1454051"/>
          </a:xfrm>
        </p:spPr>
        <p:txBody>
          <a:bodyPr vert="horz" lIns="91440" tIns="45720" rIns="91440" bIns="45720" rtlCol="0" anchor="ctr">
            <a:normAutofit/>
          </a:bodyPr>
          <a:lstStyle/>
          <a:p>
            <a:r>
              <a:rPr lang="en-US" kern="1200">
                <a:solidFill>
                  <a:srgbClr val="000000"/>
                </a:solidFill>
                <a:latin typeface="+mj-lt"/>
                <a:ea typeface="+mj-ea"/>
                <a:cs typeface="+mj-cs"/>
              </a:rPr>
              <a:t>Title I</a:t>
            </a:r>
          </a:p>
        </p:txBody>
      </p:sp>
      <p:pic>
        <p:nvPicPr>
          <p:cNvPr id="5" name="Picture 5" descr="A close up of a sign&#10;&#10;Description generated with high confidence">
            <a:extLst>
              <a:ext uri="{FF2B5EF4-FFF2-40B4-BE49-F238E27FC236}">
                <a16:creationId xmlns:a16="http://schemas.microsoft.com/office/drawing/2014/main" id="{E79A4E99-F970-46F1-9196-8BB0AFB81882}"/>
              </a:ext>
            </a:extLst>
          </p:cNvPr>
          <p:cNvPicPr>
            <a:picLocks noGrp="1" noChangeAspect="1"/>
          </p:cNvPicPr>
          <p:nvPr>
            <p:ph sz="half" idx="1"/>
          </p:nvPr>
        </p:nvPicPr>
        <p:blipFill>
          <a:blip r:embed="rId3"/>
          <a:stretch>
            <a:fillRect/>
          </a:stretch>
        </p:blipFill>
        <p:spPr>
          <a:xfrm>
            <a:off x="429349" y="2445828"/>
            <a:ext cx="3661831" cy="1986543"/>
          </a:xfrm>
          <a:prstGeom prst="rect">
            <a:avLst/>
          </a:prstGeom>
        </p:spPr>
      </p:pic>
      <p:sp>
        <p:nvSpPr>
          <p:cNvPr id="4" name="Content Placeholder 3">
            <a:extLst>
              <a:ext uri="{FF2B5EF4-FFF2-40B4-BE49-F238E27FC236}">
                <a16:creationId xmlns:a16="http://schemas.microsoft.com/office/drawing/2014/main" id="{5A12866D-2B24-48D6-B2CA-11493822165A}"/>
              </a:ext>
            </a:extLst>
          </p:cNvPr>
          <p:cNvSpPr>
            <a:spLocks noGrp="1"/>
          </p:cNvSpPr>
          <p:nvPr>
            <p:ph sz="half" idx="2"/>
          </p:nvPr>
        </p:nvSpPr>
        <p:spPr>
          <a:xfrm>
            <a:off x="6090574" y="2421682"/>
            <a:ext cx="4977578" cy="3639289"/>
          </a:xfrm>
        </p:spPr>
        <p:txBody>
          <a:bodyPr vert="horz" lIns="91440" tIns="45720" rIns="91440" bIns="45720" rtlCol="0" anchor="ctr">
            <a:normAutofit lnSpcReduction="10000"/>
          </a:bodyPr>
          <a:lstStyle/>
          <a:p>
            <a:pPr>
              <a:spcBef>
                <a:spcPts val="1000"/>
              </a:spcBef>
              <a:spcAft>
                <a:spcPts val="0"/>
              </a:spcAft>
            </a:pPr>
            <a:endParaRPr lang="en-US" sz="2000">
              <a:solidFill>
                <a:srgbClr val="000000"/>
              </a:solidFill>
            </a:endParaRPr>
          </a:p>
          <a:p>
            <a:pPr>
              <a:spcBef>
                <a:spcPts val="1000"/>
              </a:spcBef>
              <a:spcAft>
                <a:spcPts val="0"/>
              </a:spcAft>
            </a:pPr>
            <a:r>
              <a:rPr lang="en-US" sz="2000">
                <a:solidFill>
                  <a:srgbClr val="000000"/>
                </a:solidFill>
              </a:rPr>
              <a:t>Federally funded</a:t>
            </a:r>
          </a:p>
          <a:p>
            <a:pPr>
              <a:spcBef>
                <a:spcPts val="1000"/>
              </a:spcBef>
              <a:spcAft>
                <a:spcPts val="0"/>
              </a:spcAft>
            </a:pPr>
            <a:r>
              <a:rPr lang="en-US" sz="2000">
                <a:solidFill>
                  <a:srgbClr val="000000"/>
                </a:solidFill>
              </a:rPr>
              <a:t>Based on students’ economic needs</a:t>
            </a:r>
          </a:p>
          <a:p>
            <a:pPr>
              <a:spcBef>
                <a:spcPts val="1000"/>
              </a:spcBef>
              <a:spcAft>
                <a:spcPts val="0"/>
              </a:spcAft>
            </a:pPr>
            <a:r>
              <a:rPr lang="en-US" sz="2000">
                <a:solidFill>
                  <a:srgbClr val="000000"/>
                </a:solidFill>
              </a:rPr>
              <a:t>Provides high-quality education for every child</a:t>
            </a:r>
          </a:p>
          <a:p>
            <a:pPr>
              <a:spcBef>
                <a:spcPts val="1000"/>
              </a:spcBef>
              <a:spcAft>
                <a:spcPts val="0"/>
              </a:spcAft>
            </a:pPr>
            <a:r>
              <a:rPr lang="en-US" sz="2000">
                <a:solidFill>
                  <a:srgbClr val="000000"/>
                </a:solidFill>
              </a:rPr>
              <a:t>Provides extra help to students who need it most (students who are the furthest from meeting state standards)</a:t>
            </a:r>
          </a:p>
          <a:p>
            <a:pPr>
              <a:spcBef>
                <a:spcPts val="1000"/>
              </a:spcBef>
              <a:spcAft>
                <a:spcPts val="0"/>
              </a:spcAft>
            </a:pPr>
            <a:endParaRPr lang="en-US" sz="2000">
              <a:solidFill>
                <a:srgbClr val="000000"/>
              </a:solidFill>
            </a:endParaRPr>
          </a:p>
          <a:p>
            <a:endParaRPr lang="en-US" sz="2000">
              <a:solidFill>
                <a:srgbClr val="000000"/>
              </a:solidFill>
            </a:endParaRPr>
          </a:p>
        </p:txBody>
      </p:sp>
    </p:spTree>
    <p:custDataLst>
      <p:tags r:id="rId1"/>
    </p:custDataLst>
    <p:extLst>
      <p:ext uri="{BB962C8B-B14F-4D97-AF65-F5344CB8AC3E}">
        <p14:creationId xmlns:p14="http://schemas.microsoft.com/office/powerpoint/2010/main" val="2143643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877" y="2415322"/>
            <a:ext cx="3451730" cy="2399869"/>
          </a:xfrm>
        </p:spPr>
        <p:txBody>
          <a:bodyPr>
            <a:normAutofit/>
          </a:bodyPr>
          <a:lstStyle/>
          <a:p>
            <a:pPr algn="ctr"/>
            <a:r>
              <a:rPr lang="en-US" sz="4000">
                <a:solidFill>
                  <a:srgbClr val="FFFFFF"/>
                </a:solidFill>
                <a:latin typeface="Maiandra GD" panose="020E0502030308020204" pitchFamily="34" charset="0"/>
              </a:rPr>
              <a:t>What is Funded by Title I?</a:t>
            </a:r>
          </a:p>
        </p:txBody>
      </p:sp>
      <p:sp>
        <p:nvSpPr>
          <p:cNvPr id="3" name="Content Placeholder 2"/>
          <p:cNvSpPr>
            <a:spLocks noGrp="1"/>
          </p:cNvSpPr>
          <p:nvPr>
            <p:ph idx="1"/>
          </p:nvPr>
        </p:nvSpPr>
        <p:spPr>
          <a:xfrm>
            <a:off x="5120640" y="804672"/>
            <a:ext cx="6281928" cy="5248656"/>
          </a:xfrm>
        </p:spPr>
        <p:txBody>
          <a:bodyPr anchor="ctr">
            <a:normAutofit/>
          </a:bodyPr>
          <a:lstStyle/>
          <a:p>
            <a:r>
              <a:rPr lang="en-US" sz="2000" dirty="0">
                <a:latin typeface="Gadugi"/>
                <a:ea typeface="Gadugi"/>
              </a:rPr>
              <a:t>Additional staff </a:t>
            </a:r>
          </a:p>
          <a:p>
            <a:pPr marL="320040" lvl="1" indent="0">
              <a:buNone/>
            </a:pPr>
            <a:r>
              <a:rPr lang="en-US" sz="2000" dirty="0">
                <a:latin typeface="Gadugi"/>
                <a:ea typeface="Gadugi"/>
              </a:rPr>
              <a:t>     - academic </a:t>
            </a:r>
            <a:r>
              <a:rPr lang="en-US" sz="2000" err="1">
                <a:latin typeface="Gadugi"/>
                <a:ea typeface="Gadugi"/>
              </a:rPr>
              <a:t>coachs</a:t>
            </a:r>
            <a:endParaRPr lang="en-US" sz="2000">
              <a:latin typeface="Gadugi"/>
              <a:ea typeface="Gadugi"/>
            </a:endParaRPr>
          </a:p>
          <a:p>
            <a:pPr marL="320040" lvl="1" indent="0">
              <a:buNone/>
            </a:pPr>
            <a:r>
              <a:rPr lang="en-US" sz="2000" dirty="0">
                <a:latin typeface="Gadugi"/>
                <a:ea typeface="Gadugi"/>
              </a:rPr>
              <a:t>     - parent facilitator</a:t>
            </a:r>
          </a:p>
          <a:p>
            <a:r>
              <a:rPr lang="en-US" sz="2000" dirty="0">
                <a:latin typeface="Gadugi"/>
                <a:ea typeface="Gadugi"/>
              </a:rPr>
              <a:t>Tutoring (during school day)</a:t>
            </a:r>
          </a:p>
          <a:p>
            <a:r>
              <a:rPr lang="en-US" sz="2000" dirty="0">
                <a:latin typeface="Gadugi"/>
                <a:ea typeface="Gadugi"/>
              </a:rPr>
              <a:t>Instructional materials</a:t>
            </a:r>
          </a:p>
          <a:p>
            <a:r>
              <a:rPr lang="en-US" sz="2000" dirty="0">
                <a:latin typeface="Gadugi"/>
                <a:ea typeface="Gadugi"/>
              </a:rPr>
              <a:t>Technology &amp; Software (iPads &amp; </a:t>
            </a:r>
            <a:r>
              <a:rPr lang="en-US" sz="2000" err="1">
                <a:latin typeface="Gadugi"/>
                <a:ea typeface="Gadugi"/>
              </a:rPr>
              <a:t>Istation</a:t>
            </a:r>
            <a:r>
              <a:rPr lang="en-US" sz="2000" dirty="0">
                <a:latin typeface="Gadugi"/>
                <a:ea typeface="Gadugi"/>
              </a:rPr>
              <a:t>)</a:t>
            </a:r>
          </a:p>
          <a:p>
            <a:r>
              <a:rPr lang="en-US" sz="2000" dirty="0">
                <a:latin typeface="Gadugi"/>
                <a:ea typeface="Gadugi"/>
              </a:rPr>
              <a:t>Professional Development </a:t>
            </a:r>
          </a:p>
          <a:p>
            <a:r>
              <a:rPr lang="en-US" sz="2000">
                <a:latin typeface="Gadugi"/>
                <a:ea typeface="Gadugi"/>
              </a:rPr>
              <a:t>Substitute teachers</a:t>
            </a:r>
            <a:endParaRPr lang="en-US"/>
          </a:p>
          <a:p>
            <a:r>
              <a:rPr lang="en-US" sz="2000" dirty="0">
                <a:latin typeface="Gadugi"/>
                <a:ea typeface="Gadugi"/>
              </a:rPr>
              <a:t>Parent workshops</a:t>
            </a:r>
          </a:p>
        </p:txBody>
      </p:sp>
    </p:spTree>
    <p:custDataLst>
      <p:tags r:id="rId1"/>
    </p:custDataLst>
    <p:extLst>
      <p:ext uri="{BB962C8B-B14F-4D97-AF65-F5344CB8AC3E}">
        <p14:creationId xmlns:p14="http://schemas.microsoft.com/office/powerpoint/2010/main" val="3055896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14B51-4F52-4910-8FA4-A2E4419EE5FC}"/>
              </a:ext>
            </a:extLst>
          </p:cNvPr>
          <p:cNvSpPr>
            <a:spLocks noGrp="1"/>
          </p:cNvSpPr>
          <p:nvPr>
            <p:ph type="title"/>
          </p:nvPr>
        </p:nvSpPr>
        <p:spPr>
          <a:xfrm>
            <a:off x="1239702" y="717823"/>
            <a:ext cx="9833548" cy="1325563"/>
          </a:xfrm>
        </p:spPr>
        <p:txBody>
          <a:bodyPr>
            <a:normAutofit/>
          </a:bodyPr>
          <a:lstStyle/>
          <a:p>
            <a:pPr algn="ctr"/>
            <a:r>
              <a:rPr lang="en-US" sz="4000">
                <a:solidFill>
                  <a:srgbClr val="FFFFFF"/>
                </a:solidFill>
                <a:latin typeface="Gadugi"/>
                <a:cs typeface="Calibri Light" panose="020F0302020204030204"/>
              </a:rPr>
              <a:t>2019-2020 PSE Priorities</a:t>
            </a:r>
          </a:p>
        </p:txBody>
      </p:sp>
      <p:sp>
        <p:nvSpPr>
          <p:cNvPr id="3" name="Content Placeholder 2">
            <a:extLst>
              <a:ext uri="{FF2B5EF4-FFF2-40B4-BE49-F238E27FC236}">
                <a16:creationId xmlns:a16="http://schemas.microsoft.com/office/drawing/2014/main" id="{EE5E705D-9BEF-4613-9E9E-139079159BC7}"/>
              </a:ext>
            </a:extLst>
          </p:cNvPr>
          <p:cNvSpPr>
            <a:spLocks noGrp="1"/>
          </p:cNvSpPr>
          <p:nvPr>
            <p:ph idx="1"/>
          </p:nvPr>
        </p:nvSpPr>
        <p:spPr>
          <a:xfrm>
            <a:off x="1179226" y="2645447"/>
            <a:ext cx="9833548" cy="3976070"/>
          </a:xfrm>
        </p:spPr>
        <p:txBody>
          <a:bodyPr vert="horz" lIns="91440" tIns="45720" rIns="91440" bIns="45720" rtlCol="0" anchor="t">
            <a:normAutofit lnSpcReduction="10000"/>
          </a:bodyPr>
          <a:lstStyle/>
          <a:p>
            <a:pPr>
              <a:buNone/>
            </a:pPr>
            <a:endParaRPr lang="en-US" sz="1000">
              <a:solidFill>
                <a:srgbClr val="000000"/>
              </a:solidFill>
              <a:ea typeface="+mn-lt"/>
              <a:cs typeface="+mn-lt"/>
            </a:endParaRPr>
          </a:p>
          <a:p>
            <a:pPr>
              <a:buNone/>
            </a:pPr>
            <a:r>
              <a:rPr lang="en-US" sz="2000">
                <a:solidFill>
                  <a:srgbClr val="000000"/>
                </a:solidFill>
                <a:latin typeface="Gadugi"/>
                <a:ea typeface="+mn-lt"/>
                <a:cs typeface="+mn-lt"/>
              </a:rPr>
              <a:t>Arts Integration (with integrity)- focusing on math &amp; writing</a:t>
            </a:r>
            <a:endParaRPr lang="en-US" sz="2000">
              <a:solidFill>
                <a:srgbClr val="000000"/>
              </a:solidFill>
              <a:latin typeface="Gadugi"/>
              <a:cs typeface="Calibri"/>
            </a:endParaRPr>
          </a:p>
          <a:p>
            <a:pPr>
              <a:buNone/>
            </a:pPr>
            <a:r>
              <a:rPr lang="en-US" sz="2000">
                <a:solidFill>
                  <a:srgbClr val="000000"/>
                </a:solidFill>
                <a:latin typeface="Gadugi"/>
                <a:ea typeface="+mn-lt"/>
                <a:cs typeface="+mn-lt"/>
              </a:rPr>
              <a:t> Process boards</a:t>
            </a:r>
          </a:p>
          <a:p>
            <a:pPr>
              <a:buNone/>
            </a:pPr>
            <a:r>
              <a:rPr lang="en-US" sz="2000">
                <a:solidFill>
                  <a:srgbClr val="000000"/>
                </a:solidFill>
                <a:latin typeface="Gadugi"/>
                <a:ea typeface="+mn-lt"/>
                <a:cs typeface="+mn-lt"/>
              </a:rPr>
              <a:t>Vocabulary</a:t>
            </a:r>
            <a:endParaRPr lang="en-US" sz="2000">
              <a:solidFill>
                <a:srgbClr val="000000"/>
              </a:solidFill>
              <a:latin typeface="Gadugi"/>
              <a:cs typeface="Calibri"/>
            </a:endParaRPr>
          </a:p>
          <a:p>
            <a:pPr>
              <a:buNone/>
            </a:pPr>
            <a:r>
              <a:rPr lang="en-US" sz="2000">
                <a:solidFill>
                  <a:srgbClr val="000000"/>
                </a:solidFill>
                <a:latin typeface="Gadugi"/>
                <a:ea typeface="+mn-lt"/>
                <a:cs typeface="+mn-lt"/>
              </a:rPr>
              <a:t>Prioritizing &amp; unpacking standards</a:t>
            </a:r>
            <a:endParaRPr lang="en-US" sz="2000">
              <a:solidFill>
                <a:srgbClr val="000000"/>
              </a:solidFill>
              <a:latin typeface="Gadugi"/>
              <a:cs typeface="Calibri"/>
            </a:endParaRPr>
          </a:p>
          <a:p>
            <a:pPr>
              <a:buNone/>
            </a:pPr>
            <a:r>
              <a:rPr lang="en-US" sz="2000">
                <a:solidFill>
                  <a:srgbClr val="000000"/>
                </a:solidFill>
                <a:latin typeface="Gadugi"/>
                <a:ea typeface="+mn-lt"/>
                <a:cs typeface="+mn-lt"/>
              </a:rPr>
              <a:t>Cobb Collaborative Communities</a:t>
            </a:r>
            <a:endParaRPr lang="en-US" sz="2000">
              <a:solidFill>
                <a:srgbClr val="000000"/>
              </a:solidFill>
              <a:latin typeface="Gadugi"/>
              <a:cs typeface="Calibri"/>
            </a:endParaRPr>
          </a:p>
          <a:p>
            <a:pPr>
              <a:buNone/>
            </a:pPr>
            <a:r>
              <a:rPr lang="en-US" sz="2000">
                <a:solidFill>
                  <a:srgbClr val="000000"/>
                </a:solidFill>
                <a:latin typeface="Gadugi"/>
                <a:ea typeface="+mn-lt"/>
                <a:cs typeface="+mn-lt"/>
              </a:rPr>
              <a:t>Continue parent engagement opportunities</a:t>
            </a:r>
            <a:endParaRPr lang="en-US" sz="2000">
              <a:solidFill>
                <a:srgbClr val="000000"/>
              </a:solidFill>
              <a:latin typeface="Gadugi"/>
              <a:cs typeface="Calibri"/>
            </a:endParaRPr>
          </a:p>
          <a:p>
            <a:pPr>
              <a:buNone/>
            </a:pPr>
            <a:r>
              <a:rPr lang="en-US" sz="2000">
                <a:solidFill>
                  <a:srgbClr val="000000"/>
                </a:solidFill>
                <a:latin typeface="Gadugi"/>
                <a:ea typeface="+mn-lt"/>
                <a:cs typeface="+mn-lt"/>
              </a:rPr>
              <a:t>    - WIGS</a:t>
            </a:r>
            <a:endParaRPr lang="en-US" sz="2000">
              <a:solidFill>
                <a:srgbClr val="000000"/>
              </a:solidFill>
              <a:latin typeface="Gadugi"/>
              <a:cs typeface="Calibri"/>
            </a:endParaRPr>
          </a:p>
          <a:p>
            <a:pPr>
              <a:buNone/>
            </a:pPr>
            <a:r>
              <a:rPr lang="en-US" sz="2000">
                <a:solidFill>
                  <a:srgbClr val="000000"/>
                </a:solidFill>
                <a:latin typeface="Gadugi"/>
                <a:ea typeface="+mn-lt"/>
                <a:cs typeface="+mn-lt"/>
              </a:rPr>
              <a:t>    - Evening Workshops</a:t>
            </a:r>
            <a:endParaRPr lang="en-US" sz="2000">
              <a:solidFill>
                <a:srgbClr val="000000"/>
              </a:solidFill>
              <a:latin typeface="Gadugi"/>
              <a:cs typeface="Calibri"/>
            </a:endParaRPr>
          </a:p>
          <a:p>
            <a:pPr>
              <a:buNone/>
            </a:pPr>
            <a:r>
              <a:rPr lang="en-US" sz="2000">
                <a:solidFill>
                  <a:srgbClr val="000000"/>
                </a:solidFill>
                <a:latin typeface="Gadugi"/>
                <a:cs typeface="Calibri"/>
              </a:rPr>
              <a:t>    - Saturday Parent Workshops (twice/year)</a:t>
            </a:r>
          </a:p>
          <a:p>
            <a:pPr marL="0" indent="0">
              <a:buNone/>
            </a:pPr>
            <a:endParaRPr lang="en-US" sz="2000" dirty="0">
              <a:solidFill>
                <a:srgbClr val="000000"/>
              </a:solidFill>
              <a:latin typeface="Gadugi"/>
              <a:cs typeface="Calibri"/>
            </a:endParaRPr>
          </a:p>
        </p:txBody>
      </p:sp>
    </p:spTree>
    <p:custDataLst>
      <p:tags r:id="rId1"/>
    </p:custDataLst>
    <p:extLst>
      <p:ext uri="{BB962C8B-B14F-4D97-AF65-F5344CB8AC3E}">
        <p14:creationId xmlns:p14="http://schemas.microsoft.com/office/powerpoint/2010/main" val="3265048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0BD9A-1F38-4F12-BEB0-16D513E2FCA2}"/>
              </a:ext>
            </a:extLst>
          </p:cNvPr>
          <p:cNvSpPr>
            <a:spLocks noGrp="1"/>
          </p:cNvSpPr>
          <p:nvPr>
            <p:ph type="title"/>
          </p:nvPr>
        </p:nvSpPr>
        <p:spPr>
          <a:xfrm>
            <a:off x="838200" y="963877"/>
            <a:ext cx="3494362" cy="4930246"/>
          </a:xfrm>
        </p:spPr>
        <p:txBody>
          <a:bodyPr>
            <a:normAutofit/>
          </a:bodyPr>
          <a:lstStyle/>
          <a:p>
            <a:pPr algn="r"/>
            <a:r>
              <a:rPr lang="en-US" sz="2800">
                <a:solidFill>
                  <a:schemeClr val="accent1"/>
                </a:solidFill>
                <a:latin typeface="Gadugi"/>
                <a:cs typeface="Calibri Light"/>
              </a:rPr>
              <a:t>What programs/supports are in place to help my child?</a:t>
            </a:r>
            <a:endParaRPr lang="en-US" sz="2800">
              <a:solidFill>
                <a:schemeClr val="accent1"/>
              </a:solidFill>
              <a:latin typeface="Gadugi"/>
            </a:endParaRPr>
          </a:p>
        </p:txBody>
      </p:sp>
      <p:sp>
        <p:nvSpPr>
          <p:cNvPr id="3" name="Content Placeholder 2">
            <a:extLst>
              <a:ext uri="{FF2B5EF4-FFF2-40B4-BE49-F238E27FC236}">
                <a16:creationId xmlns:a16="http://schemas.microsoft.com/office/drawing/2014/main" id="{12220DE9-2CA2-4CF4-BF40-1792DC1F37BD}"/>
              </a:ext>
            </a:extLst>
          </p:cNvPr>
          <p:cNvSpPr>
            <a:spLocks noGrp="1"/>
          </p:cNvSpPr>
          <p:nvPr>
            <p:ph idx="1"/>
          </p:nvPr>
        </p:nvSpPr>
        <p:spPr>
          <a:xfrm>
            <a:off x="4976031" y="963877"/>
            <a:ext cx="6377769" cy="4930246"/>
          </a:xfrm>
        </p:spPr>
        <p:txBody>
          <a:bodyPr vert="horz" lIns="91440" tIns="45720" rIns="91440" bIns="45720" rtlCol="0" anchor="ctr">
            <a:normAutofit/>
          </a:bodyPr>
          <a:lstStyle/>
          <a:p>
            <a:pPr>
              <a:buNone/>
            </a:pPr>
            <a:endParaRPr lang="en-US" sz="2400" dirty="0">
              <a:ea typeface="+mn-lt"/>
              <a:cs typeface="+mn-lt"/>
            </a:endParaRPr>
          </a:p>
          <a:p>
            <a:r>
              <a:rPr lang="en-US" sz="2400">
                <a:ea typeface="+mn-lt"/>
                <a:cs typeface="+mn-lt"/>
              </a:rPr>
              <a:t>EIP &amp; Reduced Class Models</a:t>
            </a:r>
            <a:endParaRPr lang="en-US" sz="2400">
              <a:cs typeface="Calibri"/>
            </a:endParaRPr>
          </a:p>
          <a:p>
            <a:r>
              <a:rPr lang="en-US" sz="2400">
                <a:ea typeface="+mn-lt"/>
                <a:cs typeface="+mn-lt"/>
              </a:rPr>
              <a:t>ESOL Services</a:t>
            </a:r>
            <a:endParaRPr lang="en-US" sz="2400" dirty="0">
              <a:ea typeface="+mn-lt"/>
              <a:cs typeface="+mn-lt"/>
            </a:endParaRPr>
          </a:p>
          <a:p>
            <a:r>
              <a:rPr lang="en-US" sz="2400">
                <a:ea typeface="+mn-lt"/>
                <a:cs typeface="+mn-lt"/>
              </a:rPr>
              <a:t>Specialized Services</a:t>
            </a:r>
            <a:endParaRPr lang="en-US" sz="2400" dirty="0">
              <a:ea typeface="+mn-lt"/>
              <a:cs typeface="+mn-lt"/>
            </a:endParaRPr>
          </a:p>
          <a:p>
            <a:r>
              <a:rPr lang="en-US" sz="2400">
                <a:ea typeface="+mn-lt"/>
                <a:cs typeface="+mn-lt"/>
              </a:rPr>
              <a:t>Read 180/System 44</a:t>
            </a:r>
            <a:endParaRPr lang="en-US" sz="2400">
              <a:cs typeface="Calibri" panose="020F0502020204030204"/>
            </a:endParaRPr>
          </a:p>
          <a:p>
            <a:r>
              <a:rPr lang="en-US" sz="2400">
                <a:ea typeface="+mn-lt"/>
                <a:cs typeface="+mn-lt"/>
              </a:rPr>
              <a:t>Istation</a:t>
            </a:r>
            <a:endParaRPr lang="en-US" sz="2400">
              <a:cs typeface="Calibri" panose="020F0502020204030204"/>
            </a:endParaRPr>
          </a:p>
          <a:p>
            <a:r>
              <a:rPr lang="en-US" sz="2400">
                <a:ea typeface="+mn-lt"/>
                <a:cs typeface="+mn-lt"/>
              </a:rPr>
              <a:t>Tutoring (grade levels TBD)</a:t>
            </a:r>
            <a:endParaRPr lang="en-US" sz="2400">
              <a:cs typeface="Calibri" panose="020F0502020204030204"/>
            </a:endParaRPr>
          </a:p>
          <a:p>
            <a:r>
              <a:rPr lang="en-US" sz="2400">
                <a:ea typeface="+mn-lt"/>
                <a:cs typeface="+mn-lt"/>
              </a:rPr>
              <a:t>RTI</a:t>
            </a:r>
            <a:endParaRPr lang="en-US" sz="2400">
              <a:cs typeface="Calibri" panose="020F0502020204030204"/>
            </a:endParaRPr>
          </a:p>
          <a:p>
            <a:pPr marL="0" indent="0">
              <a:buNone/>
            </a:pPr>
            <a:endParaRPr lang="en-US" sz="2400">
              <a:cs typeface="Calibri" panose="020F0502020204030204"/>
            </a:endParaRPr>
          </a:p>
        </p:txBody>
      </p:sp>
    </p:spTree>
    <p:custDataLst>
      <p:tags r:id="rId1"/>
    </p:custDataLst>
    <p:extLst>
      <p:ext uri="{BB962C8B-B14F-4D97-AF65-F5344CB8AC3E}">
        <p14:creationId xmlns:p14="http://schemas.microsoft.com/office/powerpoint/2010/main" val="4206898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tx1"/>
                </a:solidFill>
              </a:rPr>
              <a:t>Visit our Powder Springs ESOL Blog</a:t>
            </a:r>
            <a:br>
              <a:rPr lang="en-US" dirty="0">
                <a:solidFill>
                  <a:schemeClr val="tx1"/>
                </a:solidFill>
              </a:rPr>
            </a:br>
            <a:r>
              <a:rPr lang="en-US" dirty="0">
                <a:solidFill>
                  <a:schemeClr val="tx1"/>
                </a:solidFill>
                <a:hlinkClick r:id="rId3"/>
              </a:rPr>
              <a:t>http://psesol.weebly.com/</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sz="3200" dirty="0"/>
              <a:t>Information about ESOL</a:t>
            </a:r>
          </a:p>
          <a:p>
            <a:r>
              <a:rPr lang="en-US" sz="3200" dirty="0"/>
              <a:t>Current Events</a:t>
            </a:r>
          </a:p>
          <a:p>
            <a:r>
              <a:rPr lang="en-US" sz="3200" dirty="0"/>
              <a:t>Student Resources</a:t>
            </a:r>
          </a:p>
          <a:p>
            <a:r>
              <a:rPr lang="en-US" sz="3200" dirty="0"/>
              <a:t>Parent Resources</a:t>
            </a:r>
          </a:p>
        </p:txBody>
      </p:sp>
    </p:spTree>
    <p:custDataLst>
      <p:tags r:id="rId1"/>
    </p:custDataLst>
    <p:extLst>
      <p:ext uri="{BB962C8B-B14F-4D97-AF65-F5344CB8AC3E}">
        <p14:creationId xmlns:p14="http://schemas.microsoft.com/office/powerpoint/2010/main" val="3537876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Thank you for coming!</a:t>
            </a:r>
          </a:p>
        </p:txBody>
      </p:sp>
      <p:sp>
        <p:nvSpPr>
          <p:cNvPr id="3" name="Content Placeholder 2"/>
          <p:cNvSpPr>
            <a:spLocks noGrp="1"/>
          </p:cNvSpPr>
          <p:nvPr>
            <p:ph idx="1"/>
          </p:nvPr>
        </p:nvSpPr>
        <p:spPr/>
        <p:txBody>
          <a:bodyPr>
            <a:normAutofit/>
          </a:bodyPr>
          <a:lstStyle/>
          <a:p>
            <a:r>
              <a:rPr lang="en-US" sz="3200" dirty="0"/>
              <a:t>Alice Sodjago </a:t>
            </a:r>
            <a:r>
              <a:rPr lang="en-US" sz="3200" dirty="0">
                <a:hlinkClick r:id="rId3"/>
              </a:rPr>
              <a:t>alice.sodjago@cobbk12.org</a:t>
            </a:r>
            <a:endParaRPr lang="en-US" sz="3200" dirty="0"/>
          </a:p>
          <a:p>
            <a:r>
              <a:rPr lang="en-US" sz="3200" dirty="0"/>
              <a:t>Kelly Williams </a:t>
            </a:r>
            <a:r>
              <a:rPr lang="en-US" sz="3200" dirty="0">
                <a:hlinkClick r:id="rId4"/>
              </a:rPr>
              <a:t>kelly.williams@cobbk12.org</a:t>
            </a:r>
            <a:endParaRPr lang="en-US" sz="3200" dirty="0"/>
          </a:p>
          <a:p>
            <a:r>
              <a:rPr lang="en-US" sz="3200" dirty="0"/>
              <a:t>770-222-3746</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4618" y="3886200"/>
            <a:ext cx="3204648" cy="3466020"/>
          </a:xfrm>
          <a:prstGeom prst="rect">
            <a:avLst/>
          </a:prstGeom>
        </p:spPr>
      </p:pic>
    </p:spTree>
    <p:custDataLst>
      <p:tags r:id="rId1"/>
    </p:custDataLst>
    <p:extLst>
      <p:ext uri="{BB962C8B-B14F-4D97-AF65-F5344CB8AC3E}">
        <p14:creationId xmlns:p14="http://schemas.microsoft.com/office/powerpoint/2010/main" val="9472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101600"/>
            <a:ext cx="10342880" cy="1320800"/>
          </a:xfrm>
        </p:spPr>
        <p:txBody>
          <a:bodyPr>
            <a:normAutofit fontScale="90000"/>
          </a:bodyPr>
          <a:lstStyle/>
          <a:p>
            <a:pPr algn="ctr"/>
            <a:r>
              <a:rPr lang="en-US" sz="3100" dirty="0">
                <a:solidFill>
                  <a:schemeClr val="tx1"/>
                </a:solidFill>
              </a:rPr>
              <a:t>Powder Springs Elementary School</a:t>
            </a:r>
            <a:br>
              <a:rPr lang="en-US" sz="2200" dirty="0">
                <a:solidFill>
                  <a:schemeClr val="tx1"/>
                </a:solidFill>
              </a:rPr>
            </a:br>
            <a:r>
              <a:rPr lang="en-US" sz="2200" b="1" dirty="0">
                <a:solidFill>
                  <a:schemeClr val="tx1"/>
                </a:solidFill>
              </a:rPr>
              <a:t>Mission: Invest, Inspire, Innovate with Integrity </a:t>
            </a:r>
            <a:br>
              <a:rPr lang="en-US" sz="2200" b="1" dirty="0">
                <a:solidFill>
                  <a:schemeClr val="tx1"/>
                </a:solidFill>
              </a:rPr>
            </a:br>
            <a:r>
              <a:rPr lang="en-US" sz="2200" b="1" dirty="0">
                <a:solidFill>
                  <a:schemeClr val="tx1"/>
                </a:solidFill>
              </a:rPr>
              <a:t>       Vision: Investing in tomorrow by engaging creative minds today. </a:t>
            </a:r>
            <a:r>
              <a:rPr lang="en-US" b="1" dirty="0">
                <a:solidFill>
                  <a:schemeClr val="tx1"/>
                </a:solidFill>
              </a:rPr>
              <a:t>         </a:t>
            </a:r>
            <a:br>
              <a:rPr lang="en-US" dirty="0">
                <a:solidFill>
                  <a:schemeClr val="tx1"/>
                </a:solidFill>
              </a:rPr>
            </a:br>
            <a:br>
              <a:rPr lang="en-US" dirty="0">
                <a:solidFill>
                  <a:schemeClr val="tx1"/>
                </a:solidFill>
              </a:rPr>
            </a:br>
            <a:r>
              <a:rPr lang="en-US" dirty="0">
                <a:solidFill>
                  <a:schemeClr val="tx1"/>
                </a:solidFill>
              </a:rPr>
              <a:t>CCSD ESOL Program</a:t>
            </a:r>
            <a:br>
              <a:rPr lang="en-US" dirty="0">
                <a:solidFill>
                  <a:schemeClr val="tx1"/>
                </a:solidFill>
              </a:rPr>
            </a:br>
            <a:r>
              <a:rPr lang="en-US" sz="2200" b="1" dirty="0">
                <a:solidFill>
                  <a:schemeClr val="tx1"/>
                </a:solidFill>
              </a:rPr>
              <a:t>Mission:</a:t>
            </a:r>
            <a:r>
              <a:rPr lang="en-US" sz="2200" dirty="0">
                <a:solidFill>
                  <a:schemeClr val="tx1"/>
                </a:solidFill>
              </a:rPr>
              <a:t> </a:t>
            </a:r>
            <a:br>
              <a:rPr lang="en-US" sz="2200" dirty="0">
                <a:solidFill>
                  <a:schemeClr val="tx1"/>
                </a:solidFill>
              </a:rPr>
            </a:br>
            <a:r>
              <a:rPr lang="en-US" sz="2200" b="1" dirty="0">
                <a:solidFill>
                  <a:schemeClr val="tx1"/>
                </a:solidFill>
              </a:rPr>
              <a:t>Cobb County School District (CCSD) ESOL Program mission is to help ensure the English language development and academic success of English Learners (ELs). </a:t>
            </a:r>
            <a:br>
              <a:rPr lang="en-US" sz="2200" b="1" dirty="0">
                <a:solidFill>
                  <a:schemeClr val="tx1"/>
                </a:solidFill>
              </a:rPr>
            </a:br>
            <a:br>
              <a:rPr lang="en-US" sz="2200" b="1" dirty="0">
                <a:solidFill>
                  <a:schemeClr val="tx1"/>
                </a:solidFill>
              </a:rPr>
            </a:br>
            <a:r>
              <a:rPr lang="en-US" sz="2200" b="1" dirty="0">
                <a:solidFill>
                  <a:schemeClr val="tx1"/>
                </a:solidFill>
              </a:rPr>
              <a:t>Vision:</a:t>
            </a:r>
            <a:r>
              <a:rPr lang="en-US" sz="2200" dirty="0">
                <a:solidFill>
                  <a:schemeClr val="tx1"/>
                </a:solidFill>
              </a:rPr>
              <a:t> </a:t>
            </a:r>
            <a:br>
              <a:rPr lang="en-US" sz="2200" dirty="0">
                <a:solidFill>
                  <a:schemeClr val="tx1"/>
                </a:solidFill>
              </a:rPr>
            </a:br>
            <a:r>
              <a:rPr lang="en-US" sz="2200" b="1" dirty="0">
                <a:solidFill>
                  <a:schemeClr val="tx1"/>
                </a:solidFill>
              </a:rPr>
              <a:t>To be the district leader in Georgia in ensuring the academic success of every English language learner</a:t>
            </a:r>
            <a:r>
              <a:rPr lang="en-US" sz="2200" dirty="0">
                <a:solidFill>
                  <a:schemeClr val="tx1"/>
                </a:solidFill>
              </a:rPr>
              <a:t> as demonstrated by the annual increases in the percentage of children (a) making progress in learning English, (b) attaining English proficiency by the end of each school year, as determined by a valid and reliable assessment of English proficiency, and (c) making progress toward meeting academic reading and math goals for the English Learner subgroup. </a:t>
            </a:r>
          </a:p>
        </p:txBody>
      </p:sp>
      <p:pic>
        <p:nvPicPr>
          <p:cNvPr id="2050" name="Picture 2"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9800" y="0"/>
            <a:ext cx="2362200" cy="240982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62920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7906" y="4634754"/>
            <a:ext cx="12238559" cy="1323439"/>
          </a:xfrm>
          <a:prstGeom prst="rect">
            <a:avLst/>
          </a:prstGeom>
          <a:noFill/>
        </p:spPr>
        <p:txBody>
          <a:bodyPr wrap="square" rtlCol="0">
            <a:spAutoFit/>
          </a:bodyPr>
          <a:lstStyle/>
          <a:p>
            <a:r>
              <a:rPr lang="en-US" sz="4000" b="1" dirty="0">
                <a:latin typeface="LD Pretty" panose="00000400000000000000" pitchFamily="2" charset="0"/>
              </a:rPr>
              <a:t>Why was my child screened for ESOL services?  </a:t>
            </a:r>
            <a:r>
              <a:rPr lang="en-US" sz="4000" b="1" dirty="0" err="1">
                <a:latin typeface="LD Pretty" panose="00000400000000000000" pitchFamily="2" charset="0"/>
              </a:rPr>
              <a:t>She/He</a:t>
            </a:r>
            <a:r>
              <a:rPr lang="en-US" sz="4000" b="1" dirty="0">
                <a:latin typeface="LD Pretty" panose="00000400000000000000" pitchFamily="2" charset="0"/>
              </a:rPr>
              <a:t> speaks English.</a:t>
            </a:r>
          </a:p>
        </p:txBody>
      </p:sp>
      <p:pic>
        <p:nvPicPr>
          <p:cNvPr id="7" name="Picture 6"/>
          <p:cNvPicPr>
            <a:picLocks noChangeAspect="1"/>
          </p:cNvPicPr>
          <p:nvPr/>
        </p:nvPicPr>
        <p:blipFill rotWithShape="1">
          <a:blip r:embed="rId3"/>
          <a:srcRect l="23548" t="16508" r="25000" b="28457"/>
          <a:stretch/>
        </p:blipFill>
        <p:spPr>
          <a:xfrm>
            <a:off x="-22654" y="411905"/>
            <a:ext cx="6243802" cy="3621013"/>
          </a:xfrm>
          <a:prstGeom prst="rect">
            <a:avLst/>
          </a:prstGeom>
          <a:effectLst>
            <a:softEdge rad="317500"/>
          </a:effectLst>
        </p:spPr>
      </p:pic>
      <p:sp>
        <p:nvSpPr>
          <p:cNvPr id="9" name="Right Arrow 8"/>
          <p:cNvSpPr/>
          <p:nvPr/>
        </p:nvSpPr>
        <p:spPr>
          <a:xfrm>
            <a:off x="6124010" y="1965640"/>
            <a:ext cx="1494502" cy="863813"/>
          </a:xfrm>
          <a:prstGeom prst="rightArrow">
            <a:avLst/>
          </a:prstGeom>
          <a:solidFill>
            <a:schemeClr val="accent1">
              <a:lumMod val="60000"/>
              <a:lumOff val="40000"/>
            </a:schemeClr>
          </a:solidFill>
          <a:ln w="762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8512" y="19292"/>
            <a:ext cx="4234015" cy="2378255"/>
          </a:xfrm>
          <a:prstGeom prst="rect">
            <a:avLst/>
          </a:prstGeom>
          <a:effectLst>
            <a:softEdge rad="317500"/>
          </a:effectLst>
        </p:spPr>
      </p:pic>
      <p:sp>
        <p:nvSpPr>
          <p:cNvPr id="11" name="Rectangle 10"/>
          <p:cNvSpPr/>
          <p:nvPr/>
        </p:nvSpPr>
        <p:spPr>
          <a:xfrm>
            <a:off x="201409" y="1534017"/>
            <a:ext cx="5698538" cy="980834"/>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7096" y="3165693"/>
            <a:ext cx="3756845" cy="1202190"/>
          </a:xfrm>
          <a:prstGeom prst="rect">
            <a:avLst/>
          </a:prstGeom>
          <a:ln w="76200">
            <a:solidFill>
              <a:schemeClr val="accent1">
                <a:lumMod val="40000"/>
                <a:lumOff val="60000"/>
              </a:schemeClr>
            </a:solidFill>
            <a:prstDash val="sysDot"/>
          </a:ln>
          <a:effectLst>
            <a:softEdge rad="0"/>
          </a:effectLst>
        </p:spPr>
      </p:pic>
      <p:sp>
        <p:nvSpPr>
          <p:cNvPr id="19" name="TextBox 18"/>
          <p:cNvSpPr txBox="1"/>
          <p:nvPr/>
        </p:nvSpPr>
        <p:spPr>
          <a:xfrm>
            <a:off x="6098868" y="3530267"/>
            <a:ext cx="1641924" cy="707886"/>
          </a:xfrm>
          <a:prstGeom prst="rect">
            <a:avLst/>
          </a:prstGeom>
          <a:noFill/>
        </p:spPr>
        <p:txBody>
          <a:bodyPr wrap="none" rtlCol="0">
            <a:spAutoFit/>
          </a:bodyPr>
          <a:lstStyle/>
          <a:p>
            <a:r>
              <a:rPr lang="en-US" sz="4000" b="1" dirty="0">
                <a:solidFill>
                  <a:schemeClr val="accent1">
                    <a:lumMod val="40000"/>
                    <a:lumOff val="60000"/>
                  </a:schemeClr>
                </a:solidFill>
              </a:rPr>
              <a:t>W-APT</a:t>
            </a:r>
          </a:p>
        </p:txBody>
      </p:sp>
      <p:sp>
        <p:nvSpPr>
          <p:cNvPr id="13" name="TextBox 12"/>
          <p:cNvSpPr txBox="1"/>
          <p:nvPr/>
        </p:nvSpPr>
        <p:spPr>
          <a:xfrm>
            <a:off x="7978128" y="2397546"/>
            <a:ext cx="3715056" cy="707886"/>
          </a:xfrm>
          <a:prstGeom prst="rect">
            <a:avLst/>
          </a:prstGeom>
          <a:noFill/>
        </p:spPr>
        <p:txBody>
          <a:bodyPr wrap="none" rtlCol="0">
            <a:spAutoFit/>
          </a:bodyPr>
          <a:lstStyle/>
          <a:p>
            <a:r>
              <a:rPr lang="en-US" sz="4000" b="1" dirty="0">
                <a:solidFill>
                  <a:schemeClr val="accent1">
                    <a:lumMod val="40000"/>
                    <a:lumOff val="60000"/>
                  </a:schemeClr>
                </a:solidFill>
              </a:rPr>
              <a:t>WIDA Screener</a:t>
            </a:r>
          </a:p>
        </p:txBody>
      </p:sp>
    </p:spTree>
    <p:custDataLst>
      <p:tags r:id="rId1"/>
    </p:custDataLst>
    <p:extLst>
      <p:ext uri="{BB962C8B-B14F-4D97-AF65-F5344CB8AC3E}">
        <p14:creationId xmlns:p14="http://schemas.microsoft.com/office/powerpoint/2010/main" val="1580208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Summary of the ESOL Program</a:t>
            </a:r>
          </a:p>
        </p:txBody>
      </p:sp>
      <p:sp>
        <p:nvSpPr>
          <p:cNvPr id="3" name="Content Placeholder 2"/>
          <p:cNvSpPr>
            <a:spLocks noGrp="1"/>
          </p:cNvSpPr>
          <p:nvPr>
            <p:ph idx="1"/>
          </p:nvPr>
        </p:nvSpPr>
        <p:spPr/>
        <p:txBody>
          <a:bodyPr>
            <a:normAutofit/>
          </a:bodyPr>
          <a:lstStyle/>
          <a:p>
            <a:r>
              <a:rPr lang="en-US" dirty="0"/>
              <a:t>ESOL Students receive language support for at least 45-50 minutes every day.  </a:t>
            </a:r>
          </a:p>
          <a:p>
            <a:r>
              <a:rPr lang="en-US" dirty="0"/>
              <a:t>ESOL teachers use language standards along with the content standards that classroom teachers use to support student achievement.</a:t>
            </a:r>
          </a:p>
          <a:p>
            <a:r>
              <a:rPr lang="en-US" dirty="0"/>
              <a:t>Every January-March students take the ACCESS 2.0 test to measure their progress in English language proficiency.  The score on this test determines whether or not a student exits the program.</a:t>
            </a:r>
          </a:p>
        </p:txBody>
      </p:sp>
      <p:sp>
        <p:nvSpPr>
          <p:cNvPr id="4" name="TextBox 3"/>
          <p:cNvSpPr txBox="1"/>
          <p:nvPr/>
        </p:nvSpPr>
        <p:spPr>
          <a:xfrm>
            <a:off x="4314379" y="6041362"/>
            <a:ext cx="3009863" cy="646331"/>
          </a:xfrm>
          <a:prstGeom prst="rect">
            <a:avLst/>
          </a:prstGeom>
          <a:noFill/>
        </p:spPr>
        <p:txBody>
          <a:bodyPr wrap="none" rtlCol="0">
            <a:spAutoFit/>
          </a:bodyPr>
          <a:lstStyle/>
          <a:p>
            <a:pPr algn="ctr"/>
            <a:r>
              <a:rPr lang="en-US" dirty="0"/>
              <a:t>PSE ESOL Blog</a:t>
            </a:r>
          </a:p>
          <a:p>
            <a:r>
              <a:rPr lang="en-US" dirty="0">
                <a:hlinkClick r:id="rId3"/>
              </a:rPr>
              <a:t>http://psesol.weebly.com/</a:t>
            </a:r>
            <a:endParaRPr lang="en-US" dirty="0"/>
          </a:p>
        </p:txBody>
      </p:sp>
    </p:spTree>
    <p:custDataLst>
      <p:tags r:id="rId1"/>
    </p:custDataLst>
    <p:extLst>
      <p:ext uri="{BB962C8B-B14F-4D97-AF65-F5344CB8AC3E}">
        <p14:creationId xmlns:p14="http://schemas.microsoft.com/office/powerpoint/2010/main" val="2426000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092" y="3022253"/>
            <a:ext cx="5543062" cy="1938992"/>
          </a:xfrm>
          <a:prstGeom prst="rect">
            <a:avLst/>
          </a:prstGeom>
          <a:noFill/>
        </p:spPr>
        <p:txBody>
          <a:bodyPr wrap="square" rtlCol="0">
            <a:spAutoFit/>
          </a:bodyPr>
          <a:lstStyle/>
          <a:p>
            <a:r>
              <a:rPr lang="en-US" sz="4000" b="1" dirty="0">
                <a:latin typeface="LD Pretty" panose="00000400000000000000" pitchFamily="2" charset="0"/>
              </a:rPr>
              <a:t>How long will my child receive ESOL services?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705" r="8761"/>
          <a:stretch/>
        </p:blipFill>
        <p:spPr>
          <a:xfrm>
            <a:off x="5543062" y="68231"/>
            <a:ext cx="6382454" cy="6789769"/>
          </a:xfrm>
          <a:prstGeom prst="rect">
            <a:avLst/>
          </a:prstGeom>
          <a:ln w="76200">
            <a:solidFill>
              <a:schemeClr val="accent1">
                <a:lumMod val="60000"/>
                <a:lumOff val="40000"/>
              </a:schemeClr>
            </a:solidFill>
            <a:prstDash val="sysDash"/>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429557">
            <a:off x="148548" y="582686"/>
            <a:ext cx="3784600" cy="1714500"/>
          </a:xfrm>
          <a:prstGeom prst="rect">
            <a:avLst/>
          </a:prstGeom>
          <a:ln w="76200">
            <a:solidFill>
              <a:schemeClr val="accent1">
                <a:lumMod val="60000"/>
                <a:lumOff val="40000"/>
              </a:schemeClr>
            </a:solidFill>
            <a:prstDash val="sysDash"/>
          </a:ln>
        </p:spPr>
      </p:pic>
    </p:spTree>
    <p:custDataLst>
      <p:tags r:id="rId1"/>
    </p:custDataLst>
    <p:extLst>
      <p:ext uri="{BB962C8B-B14F-4D97-AF65-F5344CB8AC3E}">
        <p14:creationId xmlns:p14="http://schemas.microsoft.com/office/powerpoint/2010/main" val="4277475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25015" y="35453"/>
            <a:ext cx="13790165" cy="1938992"/>
          </a:xfrm>
          <a:prstGeom prst="rect">
            <a:avLst/>
          </a:prstGeom>
          <a:noFill/>
        </p:spPr>
        <p:txBody>
          <a:bodyPr wrap="square" rtlCol="0">
            <a:spAutoFit/>
          </a:bodyPr>
          <a:lstStyle/>
          <a:p>
            <a:r>
              <a:rPr lang="en-US" sz="4400" b="1" dirty="0">
                <a:latin typeface="LD Pretty" panose="00000400000000000000" pitchFamily="2" charset="0"/>
              </a:rPr>
              <a:t>      People You Should Know</a:t>
            </a:r>
          </a:p>
          <a:p>
            <a:endParaRPr lang="en-US" sz="3200" b="1" dirty="0"/>
          </a:p>
          <a:p>
            <a:endParaRPr lang="en-US" sz="4400" b="1" dirty="0">
              <a:latin typeface="LD Pretty" panose="00000400000000000000" pitchFamily="2" charset="0"/>
            </a:endParaRPr>
          </a:p>
        </p:txBody>
      </p:sp>
      <p:sp>
        <p:nvSpPr>
          <p:cNvPr id="8" name="Rectangle 7"/>
          <p:cNvSpPr/>
          <p:nvPr/>
        </p:nvSpPr>
        <p:spPr>
          <a:xfrm>
            <a:off x="4003119" y="3244334"/>
            <a:ext cx="184731" cy="584775"/>
          </a:xfrm>
          <a:prstGeom prst="rect">
            <a:avLst/>
          </a:prstGeom>
        </p:spPr>
        <p:txBody>
          <a:bodyPr wrap="none">
            <a:spAutoFit/>
          </a:bodyPr>
          <a:lstStyle/>
          <a:p>
            <a:endParaRPr lang="en-US" sz="3200" b="1" dirty="0">
              <a:solidFill>
                <a:schemeClr val="accent1">
                  <a:lumMod val="60000"/>
                  <a:lumOff val="40000"/>
                </a:schemeClr>
              </a:solidFill>
              <a:latin typeface="LD Pretty" panose="00000400000000000000" pitchFamily="2" charset="0"/>
            </a:endParaRPr>
          </a:p>
        </p:txBody>
      </p:sp>
      <p:sp>
        <p:nvSpPr>
          <p:cNvPr id="10" name="Rectangle 9"/>
          <p:cNvSpPr/>
          <p:nvPr/>
        </p:nvSpPr>
        <p:spPr>
          <a:xfrm>
            <a:off x="2882225" y="1112464"/>
            <a:ext cx="8402374" cy="646331"/>
          </a:xfrm>
          <a:prstGeom prst="rect">
            <a:avLst/>
          </a:prstGeom>
        </p:spPr>
        <p:txBody>
          <a:bodyPr wrap="square">
            <a:spAutoFit/>
          </a:bodyPr>
          <a:lstStyle/>
          <a:p>
            <a:r>
              <a:rPr lang="en-US" sz="3600" b="1" dirty="0">
                <a:solidFill>
                  <a:schemeClr val="accent1">
                    <a:lumMod val="60000"/>
                    <a:lumOff val="40000"/>
                  </a:schemeClr>
                </a:solidFill>
                <a:latin typeface="LD Pretty" panose="00000400000000000000" pitchFamily="2" charset="0"/>
              </a:rPr>
              <a:t>    </a:t>
            </a:r>
            <a:r>
              <a:rPr lang="en-US" sz="3400" b="1" dirty="0">
                <a:latin typeface="LD Pretty" panose="00000400000000000000" pitchFamily="2" charset="0"/>
              </a:rPr>
              <a:t>Debbie Broadnax, Principal</a:t>
            </a:r>
          </a:p>
        </p:txBody>
      </p:sp>
      <p:sp>
        <p:nvSpPr>
          <p:cNvPr id="12" name="Rectangle 11"/>
          <p:cNvSpPr/>
          <p:nvPr/>
        </p:nvSpPr>
        <p:spPr>
          <a:xfrm>
            <a:off x="2790067" y="2190095"/>
            <a:ext cx="9403536" cy="646331"/>
          </a:xfrm>
          <a:prstGeom prst="rect">
            <a:avLst/>
          </a:prstGeom>
        </p:spPr>
        <p:txBody>
          <a:bodyPr wrap="none">
            <a:spAutoFit/>
          </a:bodyPr>
          <a:lstStyle/>
          <a:p>
            <a:r>
              <a:rPr lang="en-US" sz="3600" b="1" dirty="0">
                <a:solidFill>
                  <a:schemeClr val="accent1">
                    <a:lumMod val="60000"/>
                    <a:lumOff val="40000"/>
                  </a:schemeClr>
                </a:solidFill>
                <a:latin typeface="LD Pretty" panose="00000400000000000000" pitchFamily="2" charset="0"/>
              </a:rPr>
              <a:t>  </a:t>
            </a:r>
            <a:r>
              <a:rPr lang="en-US" sz="2400" b="1" dirty="0">
                <a:latin typeface="LD Pretty" panose="00000400000000000000" pitchFamily="2" charset="0"/>
              </a:rPr>
              <a:t>Kenyatta Redding Frederick, Assistant Principal</a:t>
            </a:r>
          </a:p>
        </p:txBody>
      </p:sp>
      <p:sp>
        <p:nvSpPr>
          <p:cNvPr id="14" name="Rectangle 13"/>
          <p:cNvSpPr/>
          <p:nvPr/>
        </p:nvSpPr>
        <p:spPr>
          <a:xfrm>
            <a:off x="3342517" y="1829707"/>
            <a:ext cx="4994894" cy="830997"/>
          </a:xfrm>
          <a:prstGeom prst="rect">
            <a:avLst/>
          </a:prstGeom>
        </p:spPr>
        <p:txBody>
          <a:bodyPr wrap="none">
            <a:spAutoFit/>
          </a:bodyPr>
          <a:lstStyle/>
          <a:p>
            <a:r>
              <a:rPr lang="en-US" sz="2400" b="1" dirty="0">
                <a:latin typeface="LD Pretty" panose="00000400000000000000" pitchFamily="2" charset="0"/>
              </a:rPr>
              <a:t>Beth Maffei, School Leadership Intern</a:t>
            </a:r>
          </a:p>
          <a:p>
            <a:endParaRPr lang="en-US" sz="2400" b="1" dirty="0">
              <a:latin typeface="LD Pretty" panose="00000400000000000000" pitchFamily="2" charset="0"/>
            </a:endParaRPr>
          </a:p>
        </p:txBody>
      </p:sp>
      <p:sp>
        <p:nvSpPr>
          <p:cNvPr id="15" name="Rectangle 14"/>
          <p:cNvSpPr/>
          <p:nvPr/>
        </p:nvSpPr>
        <p:spPr>
          <a:xfrm>
            <a:off x="2790067" y="3352055"/>
            <a:ext cx="10689309" cy="523220"/>
          </a:xfrm>
          <a:prstGeom prst="rect">
            <a:avLst/>
          </a:prstGeom>
        </p:spPr>
        <p:txBody>
          <a:bodyPr wrap="square">
            <a:spAutoFit/>
          </a:bodyPr>
          <a:lstStyle/>
          <a:p>
            <a:r>
              <a:rPr lang="en-US" sz="2800" b="1" dirty="0">
                <a:latin typeface="LD Pretty" panose="00000400000000000000" pitchFamily="2" charset="0"/>
              </a:rPr>
              <a:t>Lisa Daves, Parent Facilitator</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12" y="2861051"/>
            <a:ext cx="2487335" cy="2003470"/>
          </a:xfrm>
          <a:prstGeom prst="rect">
            <a:avLst/>
          </a:prstGeom>
        </p:spPr>
      </p:pic>
      <p:pic>
        <p:nvPicPr>
          <p:cNvPr id="1026" name="Picture 2" descr="Pi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64521"/>
            <a:ext cx="2559369" cy="199347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2790067" y="5384206"/>
            <a:ext cx="10689309" cy="954107"/>
          </a:xfrm>
          <a:prstGeom prst="rect">
            <a:avLst/>
          </a:prstGeom>
        </p:spPr>
        <p:txBody>
          <a:bodyPr wrap="square">
            <a:spAutoFit/>
          </a:bodyPr>
          <a:lstStyle/>
          <a:p>
            <a:r>
              <a:rPr lang="en-US" sz="2800" b="1" dirty="0">
                <a:latin typeface="LD Pretty" panose="00000400000000000000" pitchFamily="2" charset="0"/>
              </a:rPr>
              <a:t>Dr. Beth Ruff &amp; </a:t>
            </a:r>
            <a:r>
              <a:rPr lang="en-US" sz="2800" b="1" dirty="0" err="1">
                <a:latin typeface="LD Pretty" panose="00000400000000000000" pitchFamily="2" charset="0"/>
              </a:rPr>
              <a:t>LaShawn</a:t>
            </a:r>
            <a:r>
              <a:rPr lang="en-US" sz="2800" b="1" dirty="0">
                <a:latin typeface="LD Pretty" panose="00000400000000000000" pitchFamily="2" charset="0"/>
              </a:rPr>
              <a:t> Thomas, </a:t>
            </a:r>
          </a:p>
          <a:p>
            <a:r>
              <a:rPr lang="en-US" sz="2800" b="1" dirty="0">
                <a:latin typeface="LD Pretty" panose="00000400000000000000" pitchFamily="2" charset="0"/>
              </a:rPr>
              <a:t>School Counselors</a:t>
            </a:r>
          </a:p>
        </p:txBody>
      </p:sp>
      <p:pic>
        <p:nvPicPr>
          <p:cNvPr id="5" name="Picture 4">
            <a:extLst>
              <a:ext uri="{FF2B5EF4-FFF2-40B4-BE49-F238E27FC236}">
                <a16:creationId xmlns:a16="http://schemas.microsoft.com/office/drawing/2014/main" id="{B2995FF6-2116-4113-92EF-E54B3A02D4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34" y="418908"/>
            <a:ext cx="2487335" cy="2481341"/>
          </a:xfrm>
          <a:prstGeom prst="rect">
            <a:avLst/>
          </a:prstGeom>
        </p:spPr>
      </p:pic>
    </p:spTree>
    <p:custDataLst>
      <p:tags r:id="rId1"/>
    </p:custDataLst>
    <p:extLst>
      <p:ext uri="{BB962C8B-B14F-4D97-AF65-F5344CB8AC3E}">
        <p14:creationId xmlns:p14="http://schemas.microsoft.com/office/powerpoint/2010/main" val="1402142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4DDC893-E5EF-4CDE-B040-BA5B53AADD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8" name="Picture 17">
            <a:extLst>
              <a:ext uri="{FF2B5EF4-FFF2-40B4-BE49-F238E27FC236}">
                <a16:creationId xmlns:a16="http://schemas.microsoft.com/office/drawing/2014/main" id="{85F1A06D-D369-4974-8208-56120C5E7A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0" name="Oval 19">
            <a:extLst>
              <a:ext uri="{FF2B5EF4-FFF2-40B4-BE49-F238E27FC236}">
                <a16:creationId xmlns:a16="http://schemas.microsoft.com/office/drawing/2014/main" id="{DAD27A50-88D7-4E2A-8488-F2879768A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A47C6ACD-2325-48C6-B9F3-C21563A05E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4" name="Picture 23">
            <a:extLst>
              <a:ext uri="{FF2B5EF4-FFF2-40B4-BE49-F238E27FC236}">
                <a16:creationId xmlns:a16="http://schemas.microsoft.com/office/drawing/2014/main" id="{1081DF83-4F35-4560-87E6-0DE8AAAC33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8">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6" name="Rectangle 25">
            <a:extLst>
              <a:ext uri="{FF2B5EF4-FFF2-40B4-BE49-F238E27FC236}">
                <a16:creationId xmlns:a16="http://schemas.microsoft.com/office/drawing/2014/main" id="{7C704F0F-1CD8-4DC1-AEE9-225958232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1" name="Picture 10"/>
          <p:cNvPicPr>
            <a:picLocks noChangeAspect="1"/>
          </p:cNvPicPr>
          <p:nvPr/>
        </p:nvPicPr>
        <p:blipFill rotWithShape="1">
          <a:blip r:embed="rId9" cstate="print">
            <a:extLst>
              <a:ext uri="{28A0092B-C50C-407E-A947-70E740481C1C}">
                <a14:useLocalDpi xmlns:a14="http://schemas.microsoft.com/office/drawing/2010/main" val="0"/>
              </a:ext>
            </a:extLst>
          </a:blip>
          <a:srcRect r="3722" b="4"/>
          <a:stretch/>
        </p:blipFill>
        <p:spPr>
          <a:xfrm>
            <a:off x="7554138" y="609137"/>
            <a:ext cx="3990161" cy="2766290"/>
          </a:xfrm>
          <a:prstGeom prst="rect">
            <a:avLst/>
          </a:prstGeom>
          <a:effectLst>
            <a:outerShdw blurRad="50800" dist="38100" dir="5400000" algn="t" rotWithShape="0">
              <a:prstClr val="black">
                <a:alpha val="43000"/>
              </a:prstClr>
            </a:outerShdw>
          </a:effectLst>
        </p:spPr>
      </p:pic>
      <p:sp>
        <p:nvSpPr>
          <p:cNvPr id="28" name="Rectangle 27">
            <a:extLst>
              <a:ext uri="{FF2B5EF4-FFF2-40B4-BE49-F238E27FC236}">
                <a16:creationId xmlns:a16="http://schemas.microsoft.com/office/drawing/2014/main" id="{78D66203-18BB-40A2-B632-9356FE169D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TextBox 8"/>
          <p:cNvSpPr txBox="1"/>
          <p:nvPr/>
        </p:nvSpPr>
        <p:spPr>
          <a:xfrm>
            <a:off x="640080" y="787757"/>
            <a:ext cx="6253484" cy="3763855"/>
          </a:xfrm>
          <a:prstGeom prst="rect">
            <a:avLst/>
          </a:prstGeom>
        </p:spPr>
        <p:txBody>
          <a:bodyPr vert="horz" lIns="91440" tIns="45720" rIns="91440" bIns="45720" rtlCol="0">
            <a:noAutofit/>
          </a:bodyPr>
          <a:lstStyle/>
          <a:p>
            <a:pPr algn="ctr">
              <a:lnSpc>
                <a:spcPct val="90000"/>
              </a:lnSpc>
              <a:spcBef>
                <a:spcPts val="1000"/>
              </a:spcBef>
              <a:buClr>
                <a:schemeClr val="bg2">
                  <a:lumMod val="40000"/>
                  <a:lumOff val="60000"/>
                </a:schemeClr>
              </a:buClr>
              <a:buSzPct val="80000"/>
            </a:pPr>
            <a:r>
              <a:rPr lang="en-US" sz="3200" b="1" dirty="0">
                <a:latin typeface="+mj-lt"/>
                <a:ea typeface="+mj-ea"/>
                <a:cs typeface="+mj-cs"/>
              </a:rPr>
              <a:t>How can you stay involved?</a:t>
            </a:r>
          </a:p>
          <a:p>
            <a:pPr algn="ctr">
              <a:lnSpc>
                <a:spcPct val="90000"/>
              </a:lnSpc>
              <a:spcBef>
                <a:spcPts val="1000"/>
              </a:spcBef>
              <a:buClr>
                <a:schemeClr val="bg2">
                  <a:lumMod val="40000"/>
                  <a:lumOff val="60000"/>
                </a:schemeClr>
              </a:buClr>
              <a:buSzPct val="80000"/>
            </a:pPr>
            <a:endParaRPr lang="en-US" sz="2800" dirty="0">
              <a:latin typeface="+mj-lt"/>
              <a:ea typeface="+mj-ea"/>
              <a:cs typeface="+mj-cs"/>
            </a:endParaRPr>
          </a:p>
          <a:p>
            <a:pPr marL="342900" indent="-342900">
              <a:lnSpc>
                <a:spcPct val="90000"/>
              </a:lnSpc>
              <a:spcBef>
                <a:spcPts val="1000"/>
              </a:spcBef>
              <a:buClr>
                <a:schemeClr val="bg2">
                  <a:lumMod val="40000"/>
                  <a:lumOff val="60000"/>
                </a:schemeClr>
              </a:buClr>
              <a:buSzPct val="80000"/>
              <a:buFont typeface="Wingdings 3" charset="2"/>
              <a:buChar char=""/>
            </a:pPr>
            <a:r>
              <a:rPr lang="en-US" sz="2800" dirty="0">
                <a:latin typeface="+mj-lt"/>
                <a:ea typeface="+mj-ea"/>
                <a:cs typeface="+mj-cs"/>
              </a:rPr>
              <a:t>Join PTA and attend PTA meetings. Interpreters are requested to attend all PTA meetings.</a:t>
            </a:r>
          </a:p>
          <a:p>
            <a:pPr marL="342900" indent="-342900">
              <a:lnSpc>
                <a:spcPct val="90000"/>
              </a:lnSpc>
              <a:spcBef>
                <a:spcPts val="1000"/>
              </a:spcBef>
              <a:buClr>
                <a:schemeClr val="bg2">
                  <a:lumMod val="40000"/>
                  <a:lumOff val="60000"/>
                </a:schemeClr>
              </a:buClr>
              <a:buSzPct val="80000"/>
              <a:buFont typeface="Wingdings 3" charset="2"/>
              <a:buChar char=""/>
            </a:pPr>
            <a:r>
              <a:rPr lang="en-US" sz="2800" dirty="0">
                <a:latin typeface="+mj-lt"/>
                <a:ea typeface="+mj-ea"/>
                <a:cs typeface="+mj-cs"/>
              </a:rPr>
              <a:t>Become a parent volunteer.</a:t>
            </a:r>
          </a:p>
          <a:p>
            <a:pPr marL="342900" indent="-342900">
              <a:lnSpc>
                <a:spcPct val="90000"/>
              </a:lnSpc>
              <a:spcBef>
                <a:spcPts val="1000"/>
              </a:spcBef>
              <a:buClr>
                <a:schemeClr val="bg2">
                  <a:lumMod val="40000"/>
                  <a:lumOff val="60000"/>
                </a:schemeClr>
              </a:buClr>
              <a:buSzPct val="80000"/>
              <a:buFont typeface="Wingdings 3" charset="2"/>
              <a:buChar char=""/>
            </a:pPr>
            <a:r>
              <a:rPr lang="en-US" sz="2800" dirty="0">
                <a:latin typeface="+mj-lt"/>
                <a:ea typeface="+mj-ea"/>
                <a:cs typeface="+mj-cs"/>
              </a:rPr>
              <a:t>Attend Curriculum Nights. </a:t>
            </a:r>
          </a:p>
          <a:p>
            <a:pPr marL="342900" indent="-342900">
              <a:lnSpc>
                <a:spcPct val="90000"/>
              </a:lnSpc>
              <a:spcBef>
                <a:spcPts val="1000"/>
              </a:spcBef>
              <a:buClr>
                <a:schemeClr val="bg2">
                  <a:lumMod val="40000"/>
                  <a:lumOff val="60000"/>
                </a:schemeClr>
              </a:buClr>
              <a:buSzPct val="80000"/>
              <a:buFont typeface="Wingdings 3" charset="2"/>
              <a:buChar char=""/>
            </a:pPr>
            <a:r>
              <a:rPr lang="en-US" sz="2800" dirty="0">
                <a:latin typeface="+mj-lt"/>
                <a:ea typeface="+mj-ea"/>
                <a:cs typeface="+mj-cs"/>
              </a:rPr>
              <a:t>Participate in W.I.G.S. </a:t>
            </a:r>
          </a:p>
          <a:p>
            <a:pPr marL="342900" indent="-342900">
              <a:lnSpc>
                <a:spcPct val="90000"/>
              </a:lnSpc>
              <a:spcBef>
                <a:spcPts val="1000"/>
              </a:spcBef>
              <a:buClr>
                <a:schemeClr val="bg2">
                  <a:lumMod val="40000"/>
                  <a:lumOff val="60000"/>
                </a:schemeClr>
              </a:buClr>
              <a:buSzPct val="80000"/>
              <a:buFont typeface="Wingdings 3" charset="2"/>
              <a:buChar char=""/>
            </a:pPr>
            <a:r>
              <a:rPr lang="en-US" sz="2800" dirty="0">
                <a:latin typeface="+mj-lt"/>
                <a:ea typeface="+mj-ea"/>
                <a:cs typeface="+mj-cs"/>
              </a:rPr>
              <a:t>Make sure your child is doing homework. </a:t>
            </a:r>
          </a:p>
          <a:p>
            <a:pPr>
              <a:lnSpc>
                <a:spcPct val="90000"/>
              </a:lnSpc>
              <a:spcBef>
                <a:spcPts val="1000"/>
              </a:spcBef>
              <a:buClr>
                <a:schemeClr val="bg2">
                  <a:lumMod val="40000"/>
                  <a:lumOff val="60000"/>
                </a:schemeClr>
              </a:buClr>
              <a:buSzPct val="80000"/>
            </a:pPr>
            <a:br>
              <a:rPr lang="en-US" sz="2800" dirty="0">
                <a:latin typeface="+mj-lt"/>
                <a:ea typeface="+mj-ea"/>
                <a:cs typeface="+mj-cs"/>
              </a:rPr>
            </a:br>
            <a:r>
              <a:rPr lang="en-US" sz="2800" dirty="0">
                <a:latin typeface="+mj-lt"/>
                <a:ea typeface="+mj-ea"/>
                <a:cs typeface="+mj-cs"/>
              </a:rPr>
              <a:t> </a:t>
            </a:r>
          </a:p>
        </p:txBody>
      </p:sp>
      <p:pic>
        <p:nvPicPr>
          <p:cNvPr id="10" name="Picture 9"/>
          <p:cNvPicPr>
            <a:picLocks noChangeAspect="1"/>
          </p:cNvPicPr>
          <p:nvPr/>
        </p:nvPicPr>
        <p:blipFill rotWithShape="1">
          <a:blip r:embed="rId10" cstate="print">
            <a:extLst>
              <a:ext uri="{28A0092B-C50C-407E-A947-70E740481C1C}">
                <a14:useLocalDpi xmlns:a14="http://schemas.microsoft.com/office/drawing/2010/main" val="0"/>
              </a:ext>
            </a:extLst>
          </a:blip>
          <a:srcRect r="4083" b="4"/>
          <a:stretch/>
        </p:blipFill>
        <p:spPr>
          <a:xfrm>
            <a:off x="7554138" y="3482108"/>
            <a:ext cx="3990161" cy="2766290"/>
          </a:xfrm>
          <a:prstGeom prst="rect">
            <a:avLst/>
          </a:prstGeom>
          <a:effectLst>
            <a:outerShdw blurRad="50800" dist="38100" dir="5400000" algn="t" rotWithShape="0">
              <a:prstClr val="black">
                <a:alpha val="43000"/>
              </a:prstClr>
            </a:outerShdw>
          </a:effectLst>
        </p:spPr>
      </p:pic>
    </p:spTree>
    <p:custDataLst>
      <p:tags r:id="rId1"/>
    </p:custDataLst>
    <p:extLst>
      <p:ext uri="{BB962C8B-B14F-4D97-AF65-F5344CB8AC3E}">
        <p14:creationId xmlns:p14="http://schemas.microsoft.com/office/powerpoint/2010/main" val="4124153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8936" y="74418"/>
            <a:ext cx="9404723" cy="1400530"/>
          </a:xfrm>
        </p:spPr>
        <p:txBody>
          <a:bodyPr/>
          <a:lstStyle/>
          <a:p>
            <a:r>
              <a:rPr lang="en-US" dirty="0"/>
              <a:t>PTA and Foundation</a:t>
            </a:r>
          </a:p>
        </p:txBody>
      </p:sp>
      <p:sp>
        <p:nvSpPr>
          <p:cNvPr id="3" name="Content Placeholder 2"/>
          <p:cNvSpPr>
            <a:spLocks noGrp="1"/>
          </p:cNvSpPr>
          <p:nvPr>
            <p:ph sz="half" idx="1"/>
          </p:nvPr>
        </p:nvSpPr>
        <p:spPr>
          <a:xfrm>
            <a:off x="1026897" y="1103473"/>
            <a:ext cx="4396339" cy="4195763"/>
          </a:xfrm>
        </p:spPr>
        <p:txBody>
          <a:bodyPr/>
          <a:lstStyle/>
          <a:p>
            <a:pPr marL="0" indent="0">
              <a:buNone/>
            </a:pPr>
            <a:r>
              <a:rPr lang="en-US" dirty="0" err="1"/>
              <a:t>Breeshun</a:t>
            </a:r>
            <a:r>
              <a:rPr lang="en-US" dirty="0"/>
              <a:t> Crawford, PTA President</a:t>
            </a:r>
          </a:p>
          <a:p>
            <a:pPr marL="0" indent="0">
              <a:buNone/>
            </a:pPr>
            <a:r>
              <a:rPr lang="en-US" dirty="0"/>
              <a:t>pta.pselementary@gmail.com</a:t>
            </a:r>
          </a:p>
          <a:p>
            <a:pPr marL="0" indent="0">
              <a:buNone/>
            </a:pPr>
            <a:endParaRPr lang="en-US" dirty="0"/>
          </a:p>
        </p:txBody>
      </p:sp>
      <p:pic>
        <p:nvPicPr>
          <p:cNvPr id="6" name="Content Placeholder 5">
            <a:extLst>
              <a:ext uri="{FF2B5EF4-FFF2-40B4-BE49-F238E27FC236}">
                <a16:creationId xmlns:a16="http://schemas.microsoft.com/office/drawing/2014/main" id="{271CF875-2BD2-4C94-B5DC-3A65CE7B54D0}"/>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687217" y="2748524"/>
            <a:ext cx="4395788" cy="3296175"/>
          </a:xfrm>
        </p:spPr>
      </p:pic>
      <p:sp>
        <p:nvSpPr>
          <p:cNvPr id="7" name="TextBox 6">
            <a:extLst>
              <a:ext uri="{FF2B5EF4-FFF2-40B4-BE49-F238E27FC236}">
                <a16:creationId xmlns:a16="http://schemas.microsoft.com/office/drawing/2014/main" id="{ADD33BD1-DA11-4DF5-8570-4A72B6815DC6}"/>
              </a:ext>
            </a:extLst>
          </p:cNvPr>
          <p:cNvSpPr txBox="1"/>
          <p:nvPr/>
        </p:nvSpPr>
        <p:spPr>
          <a:xfrm>
            <a:off x="7405275" y="1103473"/>
            <a:ext cx="4195379" cy="923330"/>
          </a:xfrm>
          <a:prstGeom prst="rect">
            <a:avLst/>
          </a:prstGeom>
          <a:noFill/>
        </p:spPr>
        <p:txBody>
          <a:bodyPr wrap="none" rtlCol="0">
            <a:spAutoFit/>
          </a:bodyPr>
          <a:lstStyle/>
          <a:p>
            <a:r>
              <a:rPr lang="en-US" dirty="0"/>
              <a:t>Danny and Latonya Wade, </a:t>
            </a:r>
          </a:p>
          <a:p>
            <a:r>
              <a:rPr lang="en-US" dirty="0"/>
              <a:t>Foundation President and Secretary</a:t>
            </a:r>
          </a:p>
          <a:p>
            <a:r>
              <a:rPr lang="en-US" dirty="0"/>
              <a:t>psefoundation@gmail.com</a:t>
            </a:r>
          </a:p>
        </p:txBody>
      </p:sp>
      <p:pic>
        <p:nvPicPr>
          <p:cNvPr id="9" name="Picture 8">
            <a:extLst>
              <a:ext uri="{FF2B5EF4-FFF2-40B4-BE49-F238E27FC236}">
                <a16:creationId xmlns:a16="http://schemas.microsoft.com/office/drawing/2014/main" id="{6C035EEB-7329-4AF9-BAD6-A46500E41D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942526" y="2619255"/>
            <a:ext cx="4739616" cy="3554712"/>
          </a:xfrm>
          <a:prstGeom prst="rect">
            <a:avLst/>
          </a:prstGeom>
        </p:spPr>
      </p:pic>
    </p:spTree>
    <p:custDataLst>
      <p:tags r:id="rId1"/>
    </p:custDataLst>
    <p:extLst>
      <p:ext uri="{BB962C8B-B14F-4D97-AF65-F5344CB8AC3E}">
        <p14:creationId xmlns:p14="http://schemas.microsoft.com/office/powerpoint/2010/main" val="3905017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F572B-E00A-4F2F-AF89-D634B0E4696F}"/>
              </a:ext>
            </a:extLst>
          </p:cNvPr>
          <p:cNvSpPr>
            <a:spLocks noGrp="1"/>
          </p:cNvSpPr>
          <p:nvPr>
            <p:ph type="title"/>
          </p:nvPr>
        </p:nvSpPr>
        <p:spPr/>
        <p:txBody>
          <a:bodyPr/>
          <a:lstStyle/>
          <a:p>
            <a:pPr algn="ctr"/>
            <a:r>
              <a:rPr lang="en-US" dirty="0"/>
              <a:t>School Communication</a:t>
            </a:r>
          </a:p>
        </p:txBody>
      </p:sp>
      <p:pic>
        <p:nvPicPr>
          <p:cNvPr id="4" name="Online Media 3">
            <a:hlinkClick r:id="" action="ppaction://media"/>
            <a:extLst>
              <a:ext uri="{FF2B5EF4-FFF2-40B4-BE49-F238E27FC236}">
                <a16:creationId xmlns:a16="http://schemas.microsoft.com/office/drawing/2014/main" id="{65C2C69F-29E2-4312-89E7-CF9EF3E5ACFF}"/>
              </a:ext>
            </a:extLst>
          </p:cNvPr>
          <p:cNvPicPr>
            <a:picLocks noGrp="1" noRot="1" noChangeAspect="1"/>
          </p:cNvPicPr>
          <p:nvPr>
            <p:ph idx="1"/>
            <a:videoFile r:link="rId2"/>
          </p:nvPr>
        </p:nvPicPr>
        <p:blipFill>
          <a:blip r:embed="rId4"/>
          <a:stretch>
            <a:fillRect/>
          </a:stretch>
        </p:blipFill>
        <p:spPr>
          <a:xfrm>
            <a:off x="995363" y="1363663"/>
            <a:ext cx="8963025" cy="5041900"/>
          </a:xfrm>
          <a:prstGeom prst="rect">
            <a:avLst/>
          </a:prstGeom>
        </p:spPr>
      </p:pic>
    </p:spTree>
    <p:custDataLst>
      <p:tags r:id="rId1"/>
    </p:custDataLst>
    <p:extLst>
      <p:ext uri="{BB962C8B-B14F-4D97-AF65-F5344CB8AC3E}">
        <p14:creationId xmlns:p14="http://schemas.microsoft.com/office/powerpoint/2010/main" val="18517978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MICROSOFT_TRANSLATOR_CLM_PRESENTATIONINFO" val="{&quot;DocumentId&quot;:&quot;fa6848f918b5d29ec93057f859a9e3ca&quot;,&quot;LanguageCode&quot;:&quot;en-US&quot;,&quot;SlideGuids&quot;:[&quot;e4a0ecd7-1303-48dd-9af8-7a7fc8297296&quot;,&quot;7d9f8232-28d6-48b3-b9d0-7038e69dfd95&quot;,&quot;17b8753e-310b-41a3-8656-530bea0c3a88&quot;,&quot;80f8eb40-452c-4e61-873f-2f7553d47d89&quot;,&quot;68cf45e2-4810-46e3-b20a-f57541a8cfa8&quot;,&quot;65e0cf96-49ff-464d-8661-bdd888579541&quot;,&quot;89b38527-6c29-4a64-a740-df749e60dad1&quot;,&quot;6323fadd-fc5c-49dc-95c8-0275c8239945&quot;,&quot;bc5f3714-051d-445c-b90d-874f31861436&quot;,&quot;ef8f42cc-505d-4033-9481-1e45950e2d55&quot;,&quot;6a820e50-d894-470f-9033-e31e50b199fe&quot;,&quot;d6fca0f0-9a7f-42c4-ae5e-c5331be17490&quot;,&quot;eab4f33c-f721-4717-94d8-13611e786d8e&quot;,&quot;6adf58c2-a03b-440f-9ab2-a80146225588&quot;,&quot;abc0f334-7e03-42fb-8d17-e2b50e397215&quot;,&quot;c47d88e7-df76-4d9e-9f52-79265dbdbdd0&quot;,&quot;5c4e8f8e-3016-49a1-bc71-439ed72b17b2&quot;,&quot;ae274f0a-63e4-4217-b84e-03174afe282c&quot;],&quot;TimeStamp&quot;:&quot;2019-08-29T08:06:08.2192236-04:00&quot;}"/>
</p:tagLst>
</file>

<file path=ppt/tags/tag10.xml><?xml version="1.0" encoding="utf-8"?>
<p:tagLst xmlns:a="http://schemas.openxmlformats.org/drawingml/2006/main" xmlns:r="http://schemas.openxmlformats.org/officeDocument/2006/relationships" xmlns:p="http://schemas.openxmlformats.org/presentationml/2006/main">
  <p:tag name="__MICROSOFT_TRANSLATOR_CLM_SLIDEINFO" val="{&quot;Guid&quot;:&quot;bc5f3714-051d-445c-b90d-874f31861436&quot;,&quot;TimeStamp&quot;:&quot;2019-08-29T08:06:08.2182251-04:00&quot;}"/>
</p:tagLst>
</file>

<file path=ppt/tags/tag11.xml><?xml version="1.0" encoding="utf-8"?>
<p:tagLst xmlns:a="http://schemas.openxmlformats.org/drawingml/2006/main" xmlns:r="http://schemas.openxmlformats.org/officeDocument/2006/relationships" xmlns:p="http://schemas.openxmlformats.org/presentationml/2006/main">
  <p:tag name="__MICROSOFT_TRANSLATOR_CLM_SLIDEINFO" val="{&quot;Guid&quot;:&quot;ef8f42cc-505d-4033-9481-1e45950e2d55&quot;,&quot;TimeStamp&quot;:&quot;2019-08-29T08:06:08.2182251-04:00&quot;}"/>
</p:tagLst>
</file>

<file path=ppt/tags/tag12.xml><?xml version="1.0" encoding="utf-8"?>
<p:tagLst xmlns:a="http://schemas.openxmlformats.org/drawingml/2006/main" xmlns:r="http://schemas.openxmlformats.org/officeDocument/2006/relationships" xmlns:p="http://schemas.openxmlformats.org/presentationml/2006/main">
  <p:tag name="__MICROSOFT_TRANSLATOR_CLM_SLIDEINFO" val="{&quot;Guid&quot;:&quot;6a820e50-d894-470f-9033-e31e50b199fe&quot;,&quot;TimeStamp&quot;:&quot;2019-08-29T08:06:08.2182251-04:00&quot;}"/>
</p:tagLst>
</file>

<file path=ppt/tags/tag13.xml><?xml version="1.0" encoding="utf-8"?>
<p:tagLst xmlns:a="http://schemas.openxmlformats.org/drawingml/2006/main" xmlns:r="http://schemas.openxmlformats.org/officeDocument/2006/relationships" xmlns:p="http://schemas.openxmlformats.org/presentationml/2006/main">
  <p:tag name="__MICROSOFT_TRANSLATOR_CLM_SLIDEINFO" val="{&quot;Guid&quot;:&quot;d6fca0f0-9a7f-42c4-ae5e-c5331be17490&quot;,&quot;TimeStamp&quot;:&quot;2019-08-29T08:06:08.2182251-04:00&quot;}"/>
</p:tagLst>
</file>

<file path=ppt/tags/tag14.xml><?xml version="1.0" encoding="utf-8"?>
<p:tagLst xmlns:a="http://schemas.openxmlformats.org/drawingml/2006/main" xmlns:r="http://schemas.openxmlformats.org/officeDocument/2006/relationships" xmlns:p="http://schemas.openxmlformats.org/presentationml/2006/main">
  <p:tag name="__MICROSOFT_TRANSLATOR_CLM_SLIDEINFO" val="{&quot;Guid&quot;:&quot;eab4f33c-f721-4717-94d8-13611e786d8e&quot;,&quot;TimeStamp&quot;:&quot;2019-08-29T08:06:08.2182251-04:00&quot;}"/>
</p:tagLst>
</file>

<file path=ppt/tags/tag15.xml><?xml version="1.0" encoding="utf-8"?>
<p:tagLst xmlns:a="http://schemas.openxmlformats.org/drawingml/2006/main" xmlns:r="http://schemas.openxmlformats.org/officeDocument/2006/relationships" xmlns:p="http://schemas.openxmlformats.org/presentationml/2006/main">
  <p:tag name="__MICROSOFT_TRANSLATOR_CLM_SLIDEINFO" val="{&quot;Guid&quot;:&quot;6adf58c2-a03b-440f-9ab2-a80146225588&quot;,&quot;TimeStamp&quot;:&quot;2019-08-29T08:06:08.2182251-04:00&quot;}"/>
</p:tagLst>
</file>

<file path=ppt/tags/tag16.xml><?xml version="1.0" encoding="utf-8"?>
<p:tagLst xmlns:a="http://schemas.openxmlformats.org/drawingml/2006/main" xmlns:r="http://schemas.openxmlformats.org/officeDocument/2006/relationships" xmlns:p="http://schemas.openxmlformats.org/presentationml/2006/main">
  <p:tag name="__MICROSOFT_TRANSLATOR_CLM_SLIDEINFO" val="{&quot;Guid&quot;:&quot;abc0f334-7e03-42fb-8d17-e2b50e397215&quot;,&quot;TimeStamp&quot;:&quot;2019-08-29T08:06:08.2182251-04:00&quot;}"/>
</p:tagLst>
</file>

<file path=ppt/tags/tag17.xml><?xml version="1.0" encoding="utf-8"?>
<p:tagLst xmlns:a="http://schemas.openxmlformats.org/drawingml/2006/main" xmlns:r="http://schemas.openxmlformats.org/officeDocument/2006/relationships" xmlns:p="http://schemas.openxmlformats.org/presentationml/2006/main">
  <p:tag name="__MICROSOFT_TRANSLATOR_CLM_SLIDEINFO" val="{&quot;Guid&quot;:&quot;c47d88e7-df76-4d9e-9f52-79265dbdbdd0&quot;,&quot;TimeStamp&quot;:&quot;2019-08-29T08:06:08.2182251-04:00&quot;}"/>
</p:tagLst>
</file>

<file path=ppt/tags/tag18.xml><?xml version="1.0" encoding="utf-8"?>
<p:tagLst xmlns:a="http://schemas.openxmlformats.org/drawingml/2006/main" xmlns:r="http://schemas.openxmlformats.org/officeDocument/2006/relationships" xmlns:p="http://schemas.openxmlformats.org/presentationml/2006/main">
  <p:tag name="__MICROSOFT_TRANSLATOR_CLM_SLIDEINFO" val="{&quot;Guid&quot;:&quot;5c4e8f8e-3016-49a1-bc71-439ed72b17b2&quot;,&quot;TimeStamp&quot;:&quot;2019-08-29T08:06:08.2182251-04:00&quot;}"/>
</p:tagLst>
</file>

<file path=ppt/tags/tag19.xml><?xml version="1.0" encoding="utf-8"?>
<p:tagLst xmlns:a="http://schemas.openxmlformats.org/drawingml/2006/main" xmlns:r="http://schemas.openxmlformats.org/officeDocument/2006/relationships" xmlns:p="http://schemas.openxmlformats.org/presentationml/2006/main">
  <p:tag name="__MICROSOFT_TRANSLATOR_CLM_SLIDEINFO" val="{&quot;Guid&quot;:&quot;ae274f0a-63e4-4217-b84e-03174afe282c&quot;,&quot;TimeStamp&quot;:&quot;2019-08-29T08:06:08.2182251-04:00&quot;}"/>
</p:tagLst>
</file>

<file path=ppt/tags/tag2.xml><?xml version="1.0" encoding="utf-8"?>
<p:tagLst xmlns:a="http://schemas.openxmlformats.org/drawingml/2006/main" xmlns:r="http://schemas.openxmlformats.org/officeDocument/2006/relationships" xmlns:p="http://schemas.openxmlformats.org/presentationml/2006/main">
  <p:tag name="__MICROSOFT_TRANSLATOR_CLM_SLIDEINFO" val="{&quot;Guid&quot;:&quot;e4a0ecd7-1303-48dd-9af8-7a7fc8297296&quot;,&quot;TimeStamp&quot;:&quot;2019-08-29T08:06:08.1793308-04:00&quot;}"/>
</p:tagLst>
</file>

<file path=ppt/tags/tag3.xml><?xml version="1.0" encoding="utf-8"?>
<p:tagLst xmlns:a="http://schemas.openxmlformats.org/drawingml/2006/main" xmlns:r="http://schemas.openxmlformats.org/officeDocument/2006/relationships" xmlns:p="http://schemas.openxmlformats.org/presentationml/2006/main">
  <p:tag name="__MICROSOFT_TRANSLATOR_CLM_SLIDEINFO" val="{&quot;Guid&quot;:&quot;7d9f8232-28d6-48b3-b9d0-7038e69dfd95&quot;,&quot;TimeStamp&quot;:&quot;2019-08-29T08:06:08.2171948-04:00&quot;}"/>
</p:tagLst>
</file>

<file path=ppt/tags/tag4.xml><?xml version="1.0" encoding="utf-8"?>
<p:tagLst xmlns:a="http://schemas.openxmlformats.org/drawingml/2006/main" xmlns:r="http://schemas.openxmlformats.org/officeDocument/2006/relationships" xmlns:p="http://schemas.openxmlformats.org/presentationml/2006/main">
  <p:tag name="__MICROSOFT_TRANSLATOR_CLM_SLIDEINFO" val="{&quot;Guid&quot;:&quot;17b8753e-310b-41a3-8656-530bea0c3a88&quot;,&quot;TimeStamp&quot;:&quot;2019-08-29T08:06:08.2171948-04:00&quot;}"/>
</p:tagLst>
</file>

<file path=ppt/tags/tag5.xml><?xml version="1.0" encoding="utf-8"?>
<p:tagLst xmlns:a="http://schemas.openxmlformats.org/drawingml/2006/main" xmlns:r="http://schemas.openxmlformats.org/officeDocument/2006/relationships" xmlns:p="http://schemas.openxmlformats.org/presentationml/2006/main">
  <p:tag name="__MICROSOFT_TRANSLATOR_CLM_SLIDEINFO" val="{&quot;Guid&quot;:&quot;80f8eb40-452c-4e61-873f-2f7553d47d89&quot;,&quot;TimeStamp&quot;:&quot;2019-08-29T08:06:08.2171948-04:00&quot;}"/>
</p:tagLst>
</file>

<file path=ppt/tags/tag6.xml><?xml version="1.0" encoding="utf-8"?>
<p:tagLst xmlns:a="http://schemas.openxmlformats.org/drawingml/2006/main" xmlns:r="http://schemas.openxmlformats.org/officeDocument/2006/relationships" xmlns:p="http://schemas.openxmlformats.org/presentationml/2006/main">
  <p:tag name="__MICROSOFT_TRANSLATOR_CLM_SLIDEINFO" val="{&quot;Guid&quot;:&quot;68cf45e2-4810-46e3-b20a-f57541a8cfa8&quot;,&quot;TimeStamp&quot;:&quot;2019-08-29T08:06:08.2171948-04:00&quot;}"/>
</p:tagLst>
</file>

<file path=ppt/tags/tag7.xml><?xml version="1.0" encoding="utf-8"?>
<p:tagLst xmlns:a="http://schemas.openxmlformats.org/drawingml/2006/main" xmlns:r="http://schemas.openxmlformats.org/officeDocument/2006/relationships" xmlns:p="http://schemas.openxmlformats.org/presentationml/2006/main">
  <p:tag name="__MICROSOFT_TRANSLATOR_CLM_SLIDEINFO" val="{&quot;Guid&quot;:&quot;65e0cf96-49ff-464d-8661-bdd888579541&quot;,&quot;TimeStamp&quot;:&quot;2019-08-29T08:06:08.2171948-04:00&quot;}"/>
</p:tagLst>
</file>

<file path=ppt/tags/tag8.xml><?xml version="1.0" encoding="utf-8"?>
<p:tagLst xmlns:a="http://schemas.openxmlformats.org/drawingml/2006/main" xmlns:r="http://schemas.openxmlformats.org/officeDocument/2006/relationships" xmlns:p="http://schemas.openxmlformats.org/presentationml/2006/main">
  <p:tag name="__MICROSOFT_TRANSLATOR_CLM_SLIDEINFO" val="{&quot;Guid&quot;:&quot;89b38527-6c29-4a64-a740-df749e60dad1&quot;,&quot;TimeStamp&quot;:&quot;2019-08-29T08:06:08.2182251-04:00&quot;}"/>
</p:tagLst>
</file>

<file path=ppt/tags/tag9.xml><?xml version="1.0" encoding="utf-8"?>
<p:tagLst xmlns:a="http://schemas.openxmlformats.org/drawingml/2006/main" xmlns:r="http://schemas.openxmlformats.org/officeDocument/2006/relationships" xmlns:p="http://schemas.openxmlformats.org/presentationml/2006/main">
  <p:tag name="__MICROSOFT_TRANSLATOR_CLM_SLIDEINFO" val="{&quot;Guid&quot;:&quot;6323fadd-fc5c-49dc-95c8-0275c8239945&quot;,&quot;TimeStamp&quot;:&quot;2019-08-29T08:06:08.2182251-04:00&quo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721</TotalTime>
  <Words>551</Words>
  <Application>Microsoft Office PowerPoint</Application>
  <PresentationFormat>Widescreen</PresentationFormat>
  <Paragraphs>113</Paragraphs>
  <Slides>18</Slides>
  <Notes>4</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Century Gothic</vt:lpstr>
      <vt:lpstr>Gadugi</vt:lpstr>
      <vt:lpstr>LD Pretty</vt:lpstr>
      <vt:lpstr>Maiandra GD</vt:lpstr>
      <vt:lpstr>Wingdings</vt:lpstr>
      <vt:lpstr>Wingdings 3</vt:lpstr>
      <vt:lpstr>Ion</vt:lpstr>
      <vt:lpstr>PowerPoint Presentation</vt:lpstr>
      <vt:lpstr>Powder Springs Elementary School Mission: Invest, Inspire, Innovate with Integrity         Vision: Investing in tomorrow by engaging creative minds today.            CCSD ESOL Program Mission:  Cobb County School District (CCSD) ESOL Program mission is to help ensure the English language development and academic success of English Learners (ELs).   Vision:  To be the district leader in Georgia in ensuring the academic success of every English language learner as demonstrated by the annual increases in the percentage of children (a) making progress in learning English, (b) attaining English proficiency by the end of each school year, as determined by a valid and reliable assessment of English proficiency, and (c) making progress toward meeting academic reading and math goals for the English Learner subgroup. </vt:lpstr>
      <vt:lpstr>PowerPoint Presentation</vt:lpstr>
      <vt:lpstr>Summary of the ESOL Program</vt:lpstr>
      <vt:lpstr>PowerPoint Presentation</vt:lpstr>
      <vt:lpstr>PowerPoint Presentation</vt:lpstr>
      <vt:lpstr>PowerPoint Presentation</vt:lpstr>
      <vt:lpstr>PTA and Foundation</vt:lpstr>
      <vt:lpstr>School Communication</vt:lpstr>
      <vt:lpstr>PowerPoint Presentation</vt:lpstr>
      <vt:lpstr>How can I find books on my child’s reading level?</vt:lpstr>
      <vt:lpstr>PowerPoint Presentation</vt:lpstr>
      <vt:lpstr>Title I</vt:lpstr>
      <vt:lpstr>What is Funded by Title I?</vt:lpstr>
      <vt:lpstr>2019-2020 PSE Priorities</vt:lpstr>
      <vt:lpstr>What programs/supports are in place to help my child?</vt:lpstr>
      <vt:lpstr>Visit our Powder Springs ESOL Blog http://psesol.weebly.com/</vt:lpstr>
      <vt:lpstr>Thank you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Williams</dc:creator>
  <cp:lastModifiedBy>Kelly Williams</cp:lastModifiedBy>
  <cp:revision>18</cp:revision>
  <dcterms:created xsi:type="dcterms:W3CDTF">2019-08-25T01:46:02Z</dcterms:created>
  <dcterms:modified xsi:type="dcterms:W3CDTF">2019-08-29T19:51:57Z</dcterms:modified>
</cp:coreProperties>
</file>